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embeddedFontLst>
    <p:embeddedFont>
      <p:font typeface="Play"/>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hwtiGGiuhEIFPKAedh5FoP0YwK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Pla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Play-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c9890d3fd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c9890d3f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Output with 10 neurons, everything else the same</a:t>
            </a:r>
            <a:endParaRPr/>
          </a:p>
          <a:p>
            <a:pPr indent="0" lvl="0" marL="0" rtl="0" algn="l">
              <a:spcBef>
                <a:spcPts val="0"/>
              </a:spcBef>
              <a:spcAft>
                <a:spcPts val="0"/>
              </a:spcAft>
              <a:buNone/>
            </a:pPr>
            <a:r>
              <a:rPr lang="en-US"/>
              <a:t>SSE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c9890d3fd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c9890d3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Better approximation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c9890d3fd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c9890d3f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First and last epoch comparison - GREAT result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c9890d3fd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c9890d3f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General neural network creation - </a:t>
            </a:r>
            <a:r>
              <a:rPr lang="en-US"/>
              <a:t>custom</a:t>
            </a:r>
            <a:r>
              <a:rPr lang="en-US"/>
              <a:t> layers, custom activation function capabilities - (tanh, softmax, sigmoid, relu, square)</a:t>
            </a:r>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Hurdles faced: Error calculation and hence sensitivity propagation was incorrect for the longest time which was causing my weights and biases to explode and activation output to overflow. Helpful note: if weights and biases seem to explode, there is a problem with sensitivity backpropagation. This should be checked first. Additionally, error calculation should be checked.</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9890d3fd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c9890d3f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Batch training for 1-s-1 created first. Very simple to replicate the logic to general architecture!!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c9890d3fd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c9890d3f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A9B7C6"/>
                </a:solidFill>
                <a:highlight>
                  <a:srgbClr val="1E1F22"/>
                </a:highlight>
                <a:latin typeface="Courier New"/>
                <a:ea typeface="Courier New"/>
                <a:cs typeface="Courier New"/>
                <a:sym typeface="Courier New"/>
              </a:rPr>
              <a:t>Prior assumption was that batch training will take lesser number of weight updates to converge to minima</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A9B7C6"/>
                </a:solidFill>
                <a:highlight>
                  <a:srgbClr val="1E1F22"/>
                </a:highlight>
                <a:latin typeface="Courier New"/>
                <a:ea typeface="Courier New"/>
                <a:cs typeface="Courier New"/>
                <a:sym typeface="Courier New"/>
              </a:rPr>
              <a:t>It seemed like batch training takes up longer time to converge, with same number of epochs.</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This is possibly because of the lesser number of weight updates within each epoch. Indicating that incremental training is faster. Epoch = 1000, 0.2 alpha batch size = 100. only 1000 weight updates whereas incremental learning has 100,000</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c9890d3fd_1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c9890d3f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c9890d3fd_1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c9890d3f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c9890d3fd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c9890d3f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c9890d3fd_1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c9890d3f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Online training converges in lesser number of total weight updates as compared to batch training (tested with a small batch size of 5, total number of weight updates for network to approximate function was lesser than batch updates.)</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c9890d1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c9890d1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Initial Ambition: </a:t>
            </a:r>
            <a:endParaRPr/>
          </a:p>
          <a:p>
            <a:pPr indent="0" lvl="0" marL="0" rtl="0" algn="l">
              <a:spcBef>
                <a:spcPts val="0"/>
              </a:spcBef>
              <a:spcAft>
                <a:spcPts val="0"/>
              </a:spcAft>
              <a:buNone/>
            </a:pPr>
            <a:r>
              <a:rPr lang="en-US">
                <a:solidFill>
                  <a:schemeClr val="dk1"/>
                </a:solidFill>
              </a:rPr>
              <a:t>Final comparison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a:t>
            </a:r>
            <a:r>
              <a:rPr lang="en-US" sz="700">
                <a:solidFill>
                  <a:schemeClr val="dk1"/>
                </a:solidFill>
              </a:rPr>
              <a:t>       </a:t>
            </a:r>
            <a:r>
              <a:rPr lang="en-US">
                <a:solidFill>
                  <a:schemeClr val="dk1"/>
                </a:solidFill>
              </a:rPr>
              <a:t>Varying dataset number of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2.</a:t>
            </a:r>
            <a:r>
              <a:rPr lang="en-US" sz="700">
                <a:solidFill>
                  <a:schemeClr val="dk1"/>
                </a:solidFill>
              </a:rPr>
              <a:t>       </a:t>
            </a:r>
            <a:r>
              <a:rPr lang="en-US">
                <a:solidFill>
                  <a:schemeClr val="dk1"/>
                </a:solidFill>
              </a:rPr>
              <a:t>Varying number of layers – parameter numbers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3.</a:t>
            </a:r>
            <a:r>
              <a:rPr lang="en-US" sz="700">
                <a:solidFill>
                  <a:schemeClr val="dk1"/>
                </a:solidFill>
              </a:rPr>
              <a:t>       </a:t>
            </a:r>
            <a:r>
              <a:rPr lang="en-US">
                <a:solidFill>
                  <a:schemeClr val="dk1"/>
                </a:solidFill>
              </a:rPr>
              <a:t>Varying transfer functions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4.</a:t>
            </a:r>
            <a:r>
              <a:rPr lang="en-US" sz="700">
                <a:solidFill>
                  <a:schemeClr val="dk1"/>
                </a:solidFill>
              </a:rPr>
              <a:t>       </a:t>
            </a:r>
            <a:r>
              <a:rPr lang="en-US">
                <a:solidFill>
                  <a:schemeClr val="dk1"/>
                </a:solidFill>
              </a:rPr>
              <a:t>Varying Learning rate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Compare optimization techniques learned in class – SGD, Variable Learning rate, SGD with momentum, Conjugate gradient, and LM. This should be a generalized code to have the number of layers as input (number of neurons),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Final Achievement:</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General neural network with additional </a:t>
            </a:r>
            <a:r>
              <a:rPr lang="en-US">
                <a:solidFill>
                  <a:schemeClr val="dk1"/>
                </a:solidFill>
              </a:rPr>
              <a:t>capabilities</a:t>
            </a:r>
            <a:r>
              <a:rPr lang="en-US">
                <a:solidFill>
                  <a:schemeClr val="dk1"/>
                </a:solidFill>
              </a:rPr>
              <a:t> - sgd, conjugate gradient, and lm algorithm implemented using only numpy!!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Performed end-to-end modeling of small datasets using our custom neural network with different optimizers. In-depth analysis is future work.</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c9890d3fd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c9890d3f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Batch SSE result 60,000 weight updates - 3000 epochs, batch size of 20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c9890d3fd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c9890d3fd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c9890d3fd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c9890d3fd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c9890d3fd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c9890d3f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Online SSE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c9890d3fd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c9890d3fd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c9890d3fd_1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c9890d3fd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c9890d3fd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c9890d3fd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Like Prof. Jafari mentioned, With full batch train, the error plot will always be a smooth curve.</a:t>
            </a:r>
            <a:endParaRPr/>
          </a:p>
          <a:p>
            <a:pPr indent="0" lvl="0" marL="0" rtl="0" algn="l">
              <a:spcBef>
                <a:spcPts val="0"/>
              </a:spcBef>
              <a:spcAft>
                <a:spcPts val="0"/>
              </a:spcAft>
              <a:buNone/>
            </a:pPr>
            <a:r>
              <a:rPr lang="en-US"/>
              <a:t>However, this </a:t>
            </a:r>
            <a:r>
              <a:rPr lang="en-US"/>
              <a:t>graph is obtained for another purpose. It is obtained for 100,000 epochs for full batch, the same number of weight updates as online training with 1000 epochs. The SSE is in the range 3.5 for full batch, whereas online it drops to 0.01.</a:t>
            </a:r>
            <a:endParaRPr/>
          </a:p>
          <a:p>
            <a:pPr indent="0" lvl="0" marL="0" rtl="0" algn="l">
              <a:spcBef>
                <a:spcPts val="0"/>
              </a:spcBef>
              <a:spcAft>
                <a:spcPts val="0"/>
              </a:spcAft>
              <a:buNone/>
            </a:pPr>
            <a:r>
              <a:rPr lang="en-US"/>
              <a:t>Incremental learning seems to be with the winner here!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c9890d3fd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c9890d3fd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Marquadt </a:t>
            </a:r>
            <a:r>
              <a:rPr lang="en-US"/>
              <a:t>sensitivity</a:t>
            </a:r>
            <a:r>
              <a:rPr lang="en-US"/>
              <a:t> is propagated the same way as regular stochastic gradient descent. However the real difficulty was implementing the Jakobian. The NN design textbook was very hard to decipher and translate to code. However was able to do it with continuous effort and hours at a stretch.</a:t>
            </a:r>
            <a:endParaRPr/>
          </a:p>
          <a:p>
            <a:pPr indent="0" lvl="0" marL="0" rtl="0" algn="l">
              <a:spcBef>
                <a:spcPts val="0"/>
              </a:spcBef>
              <a:spcAft>
                <a:spcPts val="0"/>
              </a:spcAft>
              <a:buNone/>
            </a:pPr>
            <a:r>
              <a:rPr lang="en-US"/>
              <a:t>Got the dimensions to match - Next step was to confirm using NN design book. To do this i had to intialize the weights based on user input which led me to add yet another capability into the neural network model. </a:t>
            </a:r>
            <a:endParaRPr/>
          </a:p>
          <a:p>
            <a:pPr indent="0" lvl="0" marL="0" rtl="0" algn="l">
              <a:spcBef>
                <a:spcPts val="0"/>
              </a:spcBef>
              <a:spcAft>
                <a:spcPts val="0"/>
              </a:spcAft>
              <a:buNone/>
            </a:pPr>
            <a:r>
              <a:rPr lang="en-US"/>
              <a:t>Challenge 2:</a:t>
            </a:r>
            <a:endParaRPr/>
          </a:p>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Parameter updates are also difficult as change in parameter updates (delta_x) are stored in a single array. Will have to update extract updates of each parameter and update accordingly.</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9890d3fd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c9890d3f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Marquadt sensitivity is propagated the same way as regular stochastic gradient descent. However the real difficulty was implementing the Jakobian. The NN design textbook was very hard to decipher and translate to code. However was able to do it with continuous effort and hours at a stretch.</a:t>
            </a:r>
            <a:endParaRPr/>
          </a:p>
          <a:p>
            <a:pPr indent="0" lvl="0" marL="0" rtl="0" algn="l">
              <a:spcBef>
                <a:spcPts val="0"/>
              </a:spcBef>
              <a:spcAft>
                <a:spcPts val="0"/>
              </a:spcAft>
              <a:buNone/>
            </a:pPr>
            <a:r>
              <a:rPr lang="en-US"/>
              <a:t>Got the dimensions to match - Next step was to confirm using NN design book. To do this i had to intialize the weights based on user input which led me to add yet another capability into the neural network model.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c9890d3fd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c9890d3fd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jakobian was matched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9890d1c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c9890d1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c9890d3fd_1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c9890d3fd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 jakobian matrix matching the textbook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3c9890d3fd_1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3c9890d3f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c9890d3fd_1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c9890d3f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successfully completing the lm algorithm, what was left was to test the same function approximation problem.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9890d3fd_1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9890d3f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 Plot.</a:t>
            </a:r>
            <a:endParaRPr/>
          </a:p>
          <a:p>
            <a:pPr indent="0" lvl="0" marL="0" rtl="0" algn="l">
              <a:spcBef>
                <a:spcPts val="0"/>
              </a:spcBef>
              <a:spcAft>
                <a:spcPts val="0"/>
              </a:spcAft>
              <a:buClr>
                <a:schemeClr val="dk1"/>
              </a:buClr>
              <a:buSzPts val="1100"/>
              <a:buFont typeface="Arial"/>
              <a:buNone/>
            </a:pPr>
            <a:r>
              <a:rPr lang="en-US">
                <a:solidFill>
                  <a:schemeClr val="dk1"/>
                </a:solidFill>
              </a:rPr>
              <a:t>I had given provisions in my code according to pseudo code to check for instabilities.</a:t>
            </a:r>
            <a:endParaRPr>
              <a:solidFill>
                <a:schemeClr val="dk1"/>
              </a:solidFill>
            </a:endParaRPr>
          </a:p>
          <a:p>
            <a:pPr indent="0" lvl="0" marL="0" rtl="0" algn="l">
              <a:spcBef>
                <a:spcPts val="0"/>
              </a:spcBef>
              <a:spcAft>
                <a:spcPts val="0"/>
              </a:spcAft>
              <a:buNone/>
            </a:pPr>
            <a:r>
              <a:rPr lang="en-US">
                <a:solidFill>
                  <a:schemeClr val="dk1"/>
                </a:solidFill>
              </a:rPr>
              <a:t>After having a look at the SSE vector. it seemed like SSE was not decreasing further beyond a point - 10.something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weight were not changing.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c9890d3fd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c9890d3f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rgbClr val="A9B7C6"/>
                </a:solidFill>
                <a:highlight>
                  <a:srgbClr val="1E1F22"/>
                </a:highlight>
                <a:latin typeface="Courier New"/>
                <a:ea typeface="Courier New"/>
                <a:cs typeface="Courier New"/>
                <a:sym typeface="Courier New"/>
              </a:rPr>
              <a:t>Algorithm was able to converge in mere 12 epochs after different weight and bias intitialization was chosen!!</a:t>
            </a:r>
            <a:endParaRPr sz="1000">
              <a:solidFill>
                <a:srgbClr val="A9B7C6"/>
              </a:solidFill>
              <a:highlight>
                <a:srgbClr val="1E1F22"/>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rgbClr val="CC7832"/>
                </a:solidFill>
                <a:highlight>
                  <a:srgbClr val="1E1F22"/>
                </a:highlight>
                <a:latin typeface="Courier New"/>
                <a:ea typeface="Courier New"/>
                <a:cs typeface="Courier New"/>
                <a:sym typeface="Courier New"/>
              </a:rPr>
              <a:t>* </a:t>
            </a:r>
            <a:r>
              <a:rPr lang="en-US" sz="1000">
                <a:solidFill>
                  <a:srgbClr val="A9B7C6"/>
                </a:solidFill>
                <a:highlight>
                  <a:srgbClr val="1E1F22"/>
                </a:highlight>
                <a:latin typeface="Courier New"/>
                <a:ea typeface="Courier New"/>
                <a:cs typeface="Courier New"/>
                <a:sym typeface="Courier New"/>
              </a:rPr>
              <a:t>I was using the same seed repeatedly and therefore, the weights and biases were initializing to the same values and getting stuck in the same local minima/saddle point.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c9890d3fd_1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c9890d3fd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 plot with different initialization. SSE came down to 3-4 from 11.</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c9890d3fd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c9890d3fd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c9890d3f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c9890d3f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Conjugate Gradient (CG) is an optimization algorithm commonly used in the context of backpropagation in neural networks to efficiently solve for the optimal weights that minimize the cost function.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Backpropagation is a widely used method for training neural networks. During backpropagation, the error between the actual and predicted output is calculated, and the weights of the neural network are adjusted to minimize this error. The optimization problem of finding the optimal weights can be formulated as a quadratic minimization problem, where the cost function is a quadratic function of the weights.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CG algorithm is particularly useful for solving this quadratic minimization problem efficiently. The algorithm utilizes information from the previous iterations to converge to the optimal solution in fewer iterations compared to other optimization algorithms like gradient descent.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CG algorithm maintains a conjugate set of search directions, where each new search direction is conjugate to all previous search directions. This property allows the algorithm to make use of previously calculated gradients to compute the next search direction, leading to faster convergence.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During backpropagation, the CG algorithm is used to compute the gradient of the cost function with respect to the weights of the neural network. This gradient is then used to update the weights of the neural network. The CG algorithm is also used to determine the step size along the search direction, ensuring that the optimization problem is solved efficiently.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Overall, the CG algorithm is a powerful optimization method for solving the quadratic minimization problem that arises during backpropagation in neural networks. It can help reduce the computational cost of training neural networks while also improving the accuracy of the trained model.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THE SSE FOR THE SAME FUNCTION APPROXIMATION USING CONJUGATE GRADIENT FOR 300 EPOchs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c9890d3fd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c9890d3f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UNFORTUNATELY, THE CUSTOM LM AND SGD SEEMED TO HAVE A SHAPE MISMATCH SOMEWHERE WITH TRAINING INPUT, SINCE THE CODES WERE TOO LONG TO FIX, WE WERE’NT ABLE TO PUT THEM IN OUR RESULTS.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c9890d3f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c9890d3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c9890d1c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c9890d1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c9890d3fd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c9890d3f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c9890d3f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c9890d3f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SSE FOR THE SAME FUNCTION APPROXIMATION USING CONJUGATE GRADIENT FOR 300 EPO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c9890d3f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c9890d3f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c9890d3fd_1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c9890d3fd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3c9890d1c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3c9890d1c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c9890d1c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c9890d1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c9890d3fd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c9890d3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task was to create a simple 1-S-1 network and train it using stochastic backpropagation training. The architecture took only 1 parameter, the number of neurons. </a:t>
            </a:r>
            <a:endParaRPr/>
          </a:p>
          <a:p>
            <a:pPr indent="0" lvl="0" marL="0" rtl="0" algn="l">
              <a:spcBef>
                <a:spcPts val="0"/>
              </a:spcBef>
              <a:spcAft>
                <a:spcPts val="0"/>
              </a:spcAft>
              <a:buNone/>
            </a:pPr>
            <a:r>
              <a:rPr lang="en-US"/>
              <a:t>The task was to approximate a function with multiple inflexion points and see performance with large number of neurons and small neurons. </a:t>
            </a:r>
            <a:endParaRPr/>
          </a:p>
          <a:p>
            <a:pPr indent="0" lvl="0" marL="0" rtl="0" algn="l">
              <a:spcBef>
                <a:spcPts val="0"/>
              </a:spcBef>
              <a:spcAft>
                <a:spcPts val="0"/>
              </a:spcAft>
              <a:buNone/>
            </a:pPr>
            <a:r>
              <a:rPr lang="en-US"/>
              <a:t>First i tried for neuron = 2. epoch = 1000, </a:t>
            </a:r>
            <a:r>
              <a:rPr lang="en-US"/>
              <a:t>alpha</a:t>
            </a:r>
            <a:r>
              <a:rPr lang="en-US"/>
              <a:t> =0.2.</a:t>
            </a:r>
            <a:endParaRPr/>
          </a:p>
          <a:p>
            <a:pPr indent="0" lvl="0" marL="0" rtl="0" algn="l">
              <a:spcBef>
                <a:spcPts val="0"/>
              </a:spcBef>
              <a:spcAft>
                <a:spcPts val="0"/>
              </a:spcAft>
              <a:buNone/>
            </a:pPr>
            <a:r>
              <a:rPr lang="en-US"/>
              <a:t>The result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c9890d3fd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c9890d3f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c9890d3fd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c9890d3f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Function approximation after complete training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c9890d3fd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c9890d3f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and last epoch comparison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3"/>
          <p:cNvSpPr/>
          <p:nvPr/>
        </p:nvSpPr>
        <p:spPr>
          <a:xfrm>
            <a:off x="5318308" y="0"/>
            <a:ext cx="6873692" cy="6858000"/>
          </a:xfrm>
          <a:custGeom>
            <a:rect b="b" l="l" r="r" t="t"/>
            <a:pathLst>
              <a:path extrusionOk="0" h="6858000" w="6873692">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16" name="Google Shape;16;p3"/>
          <p:cNvSpPr txBox="1"/>
          <p:nvPr>
            <p:ph type="ctrTitle"/>
          </p:nvPr>
        </p:nvSpPr>
        <p:spPr>
          <a:xfrm>
            <a:off x="1143000" y="1181098"/>
            <a:ext cx="8986580" cy="28324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143000" y="5463522"/>
            <a:ext cx="8986580" cy="65031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1800"/>
              <a:buNone/>
              <a:defRPr sz="1800"/>
            </a:lvl1pPr>
            <a:lvl2pPr lvl="1" algn="ctr">
              <a:lnSpc>
                <a:spcPct val="120000"/>
              </a:lnSpc>
              <a:spcBef>
                <a:spcPts val="500"/>
              </a:spcBef>
              <a:spcAft>
                <a:spcPts val="0"/>
              </a:spcAft>
              <a:buClr>
                <a:schemeClr val="lt1"/>
              </a:buClr>
              <a:buSzPts val="2000"/>
              <a:buFont typeface="Play"/>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Font typeface="Play"/>
              <a:buNone/>
              <a:defRPr sz="1600"/>
            </a:lvl4pPr>
            <a:lvl5pPr lvl="4" algn="ctr">
              <a:lnSpc>
                <a:spcPct val="12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3"/>
          <p:cNvCxnSpPr/>
          <p:nvPr/>
        </p:nvCxnSpPr>
        <p:spPr>
          <a:xfrm>
            <a:off x="1188357" y="5151666"/>
            <a:ext cx="9822543"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4312441" y="-837415"/>
            <a:ext cx="3567118" cy="99059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6" name="Google Shape;76;p1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7296149" y="2146976"/>
            <a:ext cx="5029201" cy="24764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rot="5400000">
            <a:off x="2290864" y="-277238"/>
            <a:ext cx="5029201" cy="73249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13"/>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4"/>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1143000" y="1709738"/>
            <a:ext cx="8520952"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1143000" y="4589466"/>
            <a:ext cx="8520952" cy="81326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800"/>
              <a:buNone/>
              <a:defRPr sz="1800">
                <a:solidFill>
                  <a:schemeClr val="lt1"/>
                </a:solidFill>
              </a:defRPr>
            </a:lvl1pPr>
            <a:lvl2pPr indent="-228600" lvl="1" marL="914400" algn="l">
              <a:lnSpc>
                <a:spcPct val="120000"/>
              </a:lnSpc>
              <a:spcBef>
                <a:spcPts val="500"/>
              </a:spcBef>
              <a:spcAft>
                <a:spcPts val="0"/>
              </a:spcAft>
              <a:buClr>
                <a:schemeClr val="lt1"/>
              </a:buClr>
              <a:buSzPts val="2000"/>
              <a:buFont typeface="Play"/>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Font typeface="Play"/>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1" name="Google Shape;31;p5"/>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1143000" y="2339501"/>
            <a:ext cx="4798979"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6"/>
          <p:cNvSpPr txBox="1"/>
          <p:nvPr>
            <p:ph idx="2" type="body"/>
          </p:nvPr>
        </p:nvSpPr>
        <p:spPr>
          <a:xfrm>
            <a:off x="6250020" y="2339501"/>
            <a:ext cx="4798980" cy="355059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6"/>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1143000" y="1133272"/>
            <a:ext cx="9905999" cy="846307"/>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1142999" y="2067127"/>
            <a:ext cx="4798980"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7"/>
          <p:cNvSpPr txBox="1"/>
          <p:nvPr>
            <p:ph idx="2" type="body"/>
          </p:nvPr>
        </p:nvSpPr>
        <p:spPr>
          <a:xfrm>
            <a:off x="1143001" y="2864795"/>
            <a:ext cx="4798978"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7"/>
          <p:cNvSpPr txBox="1"/>
          <p:nvPr>
            <p:ph idx="3" type="body"/>
          </p:nvPr>
        </p:nvSpPr>
        <p:spPr>
          <a:xfrm>
            <a:off x="6250018" y="2067127"/>
            <a:ext cx="4798981" cy="710119"/>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b="0" sz="2000" cap="none"/>
            </a:lvl1pPr>
            <a:lvl2pPr indent="-228600" lvl="1" marL="914400" algn="l">
              <a:lnSpc>
                <a:spcPct val="120000"/>
              </a:lnSpc>
              <a:spcBef>
                <a:spcPts val="500"/>
              </a:spcBef>
              <a:spcAft>
                <a:spcPts val="0"/>
              </a:spcAft>
              <a:buClr>
                <a:schemeClr val="lt1"/>
              </a:buClr>
              <a:buSzPts val="2000"/>
              <a:buFont typeface="Play"/>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Font typeface="Play"/>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6" name="Google Shape;46;p7"/>
          <p:cNvSpPr txBox="1"/>
          <p:nvPr>
            <p:ph idx="4" type="body"/>
          </p:nvPr>
        </p:nvSpPr>
        <p:spPr>
          <a:xfrm>
            <a:off x="6250019" y="2864795"/>
            <a:ext cx="4798982" cy="302530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228600" lvl="1" marL="914400" algn="l">
              <a:lnSpc>
                <a:spcPct val="120000"/>
              </a:lnSpc>
              <a:spcBef>
                <a:spcPts val="500"/>
              </a:spcBef>
              <a:spcAft>
                <a:spcPts val="0"/>
              </a:spcAft>
              <a:buClr>
                <a:schemeClr val="lt1"/>
              </a:buClr>
              <a:buSzPts val="1800"/>
              <a:buNone/>
              <a:defRPr/>
            </a:lvl2pPr>
            <a:lvl3pPr indent="-342900" lvl="2" marL="1371600" algn="l">
              <a:lnSpc>
                <a:spcPct val="120000"/>
              </a:lnSpc>
              <a:spcBef>
                <a:spcPts val="500"/>
              </a:spcBef>
              <a:spcAft>
                <a:spcPts val="0"/>
              </a:spcAft>
              <a:buClr>
                <a:schemeClr val="lt1"/>
              </a:buClr>
              <a:buSzPts val="1800"/>
              <a:buChar char="•"/>
              <a:defRPr/>
            </a:lvl3pPr>
            <a:lvl4pPr indent="-228600" lvl="3" marL="1828800" algn="l">
              <a:lnSpc>
                <a:spcPct val="120000"/>
              </a:lnSpc>
              <a:spcBef>
                <a:spcPts val="500"/>
              </a:spcBef>
              <a:spcAft>
                <a:spcPts val="0"/>
              </a:spcAft>
              <a:buClr>
                <a:schemeClr val="lt1"/>
              </a:buClr>
              <a:buSzPts val="1800"/>
              <a:buNone/>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7"/>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2019300" y="1322615"/>
            <a:ext cx="8175171" cy="42127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0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1143000" y="1600200"/>
            <a:ext cx="3932237" cy="1964986"/>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5627451" y="987425"/>
            <a:ext cx="5421548"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20000"/>
              </a:lnSpc>
              <a:spcBef>
                <a:spcPts val="1000"/>
              </a:spcBef>
              <a:spcAft>
                <a:spcPts val="0"/>
              </a:spcAft>
              <a:buClr>
                <a:schemeClr val="lt1"/>
              </a:buClr>
              <a:buSzPts val="3200"/>
              <a:buChar char="•"/>
              <a:defRPr sz="3200"/>
            </a:lvl1pPr>
            <a:lvl2pPr indent="-228600" lvl="1" marL="914400" algn="l">
              <a:lnSpc>
                <a:spcPct val="120000"/>
              </a:lnSpc>
              <a:spcBef>
                <a:spcPts val="500"/>
              </a:spcBef>
              <a:spcAft>
                <a:spcPts val="0"/>
              </a:spcAft>
              <a:buClr>
                <a:schemeClr val="lt1"/>
              </a:buClr>
              <a:buSzPts val="2800"/>
              <a:buFont typeface="Play"/>
              <a:buNone/>
              <a:defRPr sz="2800"/>
            </a:lvl2pPr>
            <a:lvl3pPr indent="-381000" lvl="2" marL="1371600" algn="l">
              <a:lnSpc>
                <a:spcPct val="120000"/>
              </a:lnSpc>
              <a:spcBef>
                <a:spcPts val="500"/>
              </a:spcBef>
              <a:spcAft>
                <a:spcPts val="0"/>
              </a:spcAft>
              <a:buClr>
                <a:schemeClr val="lt1"/>
              </a:buClr>
              <a:buSzPts val="2400"/>
              <a:buChar char="•"/>
              <a:defRPr sz="2400"/>
            </a:lvl3pPr>
            <a:lvl4pPr indent="-228600" lvl="3" marL="1828800" algn="l">
              <a:lnSpc>
                <a:spcPct val="120000"/>
              </a:lnSpc>
              <a:spcBef>
                <a:spcPts val="500"/>
              </a:spcBef>
              <a:spcAft>
                <a:spcPts val="0"/>
              </a:spcAft>
              <a:buClr>
                <a:schemeClr val="lt1"/>
              </a:buClr>
              <a:buSzPts val="2000"/>
              <a:buFont typeface="Play"/>
              <a:buNone/>
              <a:defRPr sz="2000"/>
            </a:lvl4pPr>
            <a:lvl5pPr indent="-355600" lvl="4" marL="2286000" algn="l">
              <a:lnSpc>
                <a:spcPct val="12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2" name="Google Shape;62;p10"/>
          <p:cNvSpPr txBox="1"/>
          <p:nvPr>
            <p:ph idx="2" type="body"/>
          </p:nvPr>
        </p:nvSpPr>
        <p:spPr>
          <a:xfrm>
            <a:off x="1143000" y="3662464"/>
            <a:ext cx="3932237" cy="220652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3" name="Google Shape;63;p10"/>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1"/>
          <p:cNvSpPr/>
          <p:nvPr>
            <p:ph idx="2" type="pic"/>
          </p:nvPr>
        </p:nvSpPr>
        <p:spPr>
          <a:xfrm>
            <a:off x="5513614" y="987425"/>
            <a:ext cx="5535386" cy="4873625"/>
          </a:xfrm>
          <a:prstGeom prst="rect">
            <a:avLst/>
          </a:prstGeom>
          <a:noFill/>
          <a:ln>
            <a:noFill/>
          </a:ln>
        </p:spPr>
      </p:sp>
      <p:sp>
        <p:nvSpPr>
          <p:cNvPr id="68" name="Google Shape;68;p11"/>
          <p:cNvSpPr txBox="1"/>
          <p:nvPr>
            <p:ph idx="1" type="body"/>
          </p:nvPr>
        </p:nvSpPr>
        <p:spPr>
          <a:xfrm>
            <a:off x="1143000" y="3657601"/>
            <a:ext cx="3932236" cy="22113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600"/>
              <a:buNone/>
              <a:defRPr i="1" sz="1600"/>
            </a:lvl1pPr>
            <a:lvl2pPr indent="-228600" lvl="1" marL="914400" algn="l">
              <a:lnSpc>
                <a:spcPct val="120000"/>
              </a:lnSpc>
              <a:spcBef>
                <a:spcPts val="500"/>
              </a:spcBef>
              <a:spcAft>
                <a:spcPts val="0"/>
              </a:spcAft>
              <a:buClr>
                <a:schemeClr val="lt1"/>
              </a:buClr>
              <a:buSzPts val="1400"/>
              <a:buFont typeface="Play"/>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Font typeface="Play"/>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1"/>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type="title"/>
          </p:nvPr>
        </p:nvSpPr>
        <p:spPr>
          <a:xfrm>
            <a:off x="1143000" y="1600201"/>
            <a:ext cx="3932236" cy="1959428"/>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lt1"/>
              </a:buClr>
              <a:buSzPts val="2400"/>
              <a:buFont typeface="Play"/>
              <a:buNone/>
              <a:defRPr sz="2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
          <p:cNvSpPr/>
          <p:nvPr/>
        </p:nvSpPr>
        <p:spPr>
          <a:xfrm>
            <a:off x="9749268" y="4070878"/>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7" name="Google Shape;7;p2"/>
          <p:cNvSpPr/>
          <p:nvPr/>
        </p:nvSpPr>
        <p:spPr>
          <a:xfrm rot="10800000">
            <a:off x="0" y="0"/>
            <a:ext cx="2442733" cy="2787123"/>
          </a:xfrm>
          <a:custGeom>
            <a:rect b="b" l="l" r="r" t="t"/>
            <a:pathLst>
              <a:path extrusionOk="0" h="2787123" w="2442733">
                <a:moveTo>
                  <a:pt x="2442733" y="0"/>
                </a:moveTo>
                <a:lnTo>
                  <a:pt x="2442733" y="2787123"/>
                </a:lnTo>
                <a:lnTo>
                  <a:pt x="0" y="278712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cxnSp>
        <p:nvCxnSpPr>
          <p:cNvPr id="8" name="Google Shape;8;p2"/>
          <p:cNvCxnSpPr/>
          <p:nvPr/>
        </p:nvCxnSpPr>
        <p:spPr>
          <a:xfrm>
            <a:off x="1233837" y="6172200"/>
            <a:ext cx="9760638" cy="0"/>
          </a:xfrm>
          <a:prstGeom prst="straightConnector1">
            <a:avLst/>
          </a:prstGeom>
          <a:noFill/>
          <a:ln cap="flat" cmpd="sng" w="12700">
            <a:solidFill>
              <a:schemeClr val="lt1"/>
            </a:solidFill>
            <a:prstDash val="solid"/>
            <a:miter lim="800000"/>
            <a:headEnd len="sm" w="sm" type="none"/>
            <a:tailEnd len="sm" w="sm" type="none"/>
          </a:ln>
        </p:spPr>
      </p:cxnSp>
      <p:sp>
        <p:nvSpPr>
          <p:cNvPr id="9" name="Google Shape;9;p2"/>
          <p:cNvSpPr txBox="1"/>
          <p:nvPr>
            <p:ph type="title"/>
          </p:nvPr>
        </p:nvSpPr>
        <p:spPr>
          <a:xfrm>
            <a:off x="1143000" y="872935"/>
            <a:ext cx="9905999" cy="136089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4000"/>
              <a:buFont typeface="Play"/>
              <a:buNone/>
              <a:defRPr b="0" i="0" sz="4000" u="none" cap="none" strike="noStrik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
          <p:cNvSpPr txBox="1"/>
          <p:nvPr>
            <p:ph idx="1" type="body"/>
          </p:nvPr>
        </p:nvSpPr>
        <p:spPr>
          <a:xfrm>
            <a:off x="1143000" y="2332026"/>
            <a:ext cx="9905999" cy="356711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Play"/>
                <a:ea typeface="Play"/>
                <a:cs typeface="Play"/>
                <a:sym typeface="Play"/>
              </a:defRPr>
            </a:lvl1pPr>
            <a:lvl2pPr indent="-228600" lvl="1" marL="914400" marR="0" rtl="0" algn="l">
              <a:lnSpc>
                <a:spcPct val="120000"/>
              </a:lnSpc>
              <a:spcBef>
                <a:spcPts val="500"/>
              </a:spcBef>
              <a:spcAft>
                <a:spcPts val="0"/>
              </a:spcAft>
              <a:buClr>
                <a:schemeClr val="lt1"/>
              </a:buClr>
              <a:buSzPts val="1800"/>
              <a:buFont typeface="Play"/>
              <a:buNone/>
              <a:defRPr b="0" i="1" sz="1800" u="none" cap="none" strike="noStrike">
                <a:solidFill>
                  <a:schemeClr val="lt1"/>
                </a:solidFill>
                <a:latin typeface="Play"/>
                <a:ea typeface="Play"/>
                <a:cs typeface="Play"/>
                <a:sym typeface="Pla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Play"/>
                <a:ea typeface="Play"/>
                <a:cs typeface="Play"/>
                <a:sym typeface="Play"/>
              </a:defRPr>
            </a:lvl3pPr>
            <a:lvl4pPr indent="-228600" lvl="3" marL="1828800" marR="0" rtl="0" algn="l">
              <a:lnSpc>
                <a:spcPct val="120000"/>
              </a:lnSpc>
              <a:spcBef>
                <a:spcPts val="500"/>
              </a:spcBef>
              <a:spcAft>
                <a:spcPts val="0"/>
              </a:spcAft>
              <a:buClr>
                <a:schemeClr val="lt1"/>
              </a:buClr>
              <a:buSzPts val="1400"/>
              <a:buFont typeface="Play"/>
              <a:buNone/>
              <a:defRPr b="0" i="1" sz="1400" u="none" cap="none" strike="noStrike">
                <a:solidFill>
                  <a:schemeClr val="lt1"/>
                </a:solidFill>
                <a:latin typeface="Play"/>
                <a:ea typeface="Play"/>
                <a:cs typeface="Play"/>
                <a:sym typeface="Pla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Play"/>
                <a:ea typeface="Play"/>
                <a:cs typeface="Play"/>
                <a:sym typeface="Play"/>
              </a:defRPr>
            </a:lvl9pPr>
          </a:lstStyle>
          <a:p/>
        </p:txBody>
      </p:sp>
      <p:sp>
        <p:nvSpPr>
          <p:cNvPr id="11" name="Google Shape;11;p2"/>
          <p:cNvSpPr txBox="1"/>
          <p:nvPr>
            <p:ph idx="10" type="dt"/>
          </p:nvPr>
        </p:nvSpPr>
        <p:spPr>
          <a:xfrm>
            <a:off x="7388157" y="6356350"/>
            <a:ext cx="3093395"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2" name="Google Shape;12;p2"/>
          <p:cNvSpPr txBox="1"/>
          <p:nvPr>
            <p:ph idx="11" type="ftr"/>
          </p:nvPr>
        </p:nvSpPr>
        <p:spPr>
          <a:xfrm>
            <a:off x="1143000" y="6356350"/>
            <a:ext cx="39591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lt1"/>
                </a:solidFill>
                <a:latin typeface="Play"/>
                <a:ea typeface="Play"/>
                <a:cs typeface="Play"/>
                <a:sym typeface="Play"/>
              </a:defRPr>
            </a:lvl2pPr>
            <a:lvl3pPr lvl="2" marR="0" rtl="0" algn="l">
              <a:spcBef>
                <a:spcPts val="0"/>
              </a:spcBef>
              <a:spcAft>
                <a:spcPts val="0"/>
              </a:spcAft>
              <a:buSzPts val="1400"/>
              <a:buNone/>
              <a:defRPr b="0" i="0" sz="1800" u="none" cap="none" strike="noStrike">
                <a:solidFill>
                  <a:schemeClr val="lt1"/>
                </a:solidFill>
                <a:latin typeface="Play"/>
                <a:ea typeface="Play"/>
                <a:cs typeface="Play"/>
                <a:sym typeface="Play"/>
              </a:defRPr>
            </a:lvl3pPr>
            <a:lvl4pPr lvl="3" marR="0" rtl="0" algn="l">
              <a:spcBef>
                <a:spcPts val="0"/>
              </a:spcBef>
              <a:spcAft>
                <a:spcPts val="0"/>
              </a:spcAft>
              <a:buSzPts val="1400"/>
              <a:buNone/>
              <a:defRPr b="0" i="0" sz="1800" u="none" cap="none" strike="noStrike">
                <a:solidFill>
                  <a:schemeClr val="lt1"/>
                </a:solidFill>
                <a:latin typeface="Play"/>
                <a:ea typeface="Play"/>
                <a:cs typeface="Play"/>
                <a:sym typeface="Play"/>
              </a:defRPr>
            </a:lvl4pPr>
            <a:lvl5pPr lvl="4" marR="0" rtl="0" algn="l">
              <a:spcBef>
                <a:spcPts val="0"/>
              </a:spcBef>
              <a:spcAft>
                <a:spcPts val="0"/>
              </a:spcAft>
              <a:buSzPts val="1400"/>
              <a:buNone/>
              <a:defRPr b="0" i="0" sz="1800" u="none" cap="none" strike="noStrike">
                <a:solidFill>
                  <a:schemeClr val="lt1"/>
                </a:solidFill>
                <a:latin typeface="Play"/>
                <a:ea typeface="Play"/>
                <a:cs typeface="Play"/>
                <a:sym typeface="Play"/>
              </a:defRPr>
            </a:lvl5pPr>
            <a:lvl6pPr lvl="5" marR="0" rtl="0" algn="l">
              <a:spcBef>
                <a:spcPts val="0"/>
              </a:spcBef>
              <a:spcAft>
                <a:spcPts val="0"/>
              </a:spcAft>
              <a:buSzPts val="1400"/>
              <a:buNone/>
              <a:defRPr b="0" i="0" sz="1800" u="none" cap="none" strike="noStrike">
                <a:solidFill>
                  <a:schemeClr val="lt1"/>
                </a:solidFill>
                <a:latin typeface="Play"/>
                <a:ea typeface="Play"/>
                <a:cs typeface="Play"/>
                <a:sym typeface="Play"/>
              </a:defRPr>
            </a:lvl6pPr>
            <a:lvl7pPr lvl="6" marR="0" rtl="0" algn="l">
              <a:spcBef>
                <a:spcPts val="0"/>
              </a:spcBef>
              <a:spcAft>
                <a:spcPts val="0"/>
              </a:spcAft>
              <a:buSzPts val="1400"/>
              <a:buNone/>
              <a:defRPr b="0" i="0" sz="1800" u="none" cap="none" strike="noStrike">
                <a:solidFill>
                  <a:schemeClr val="lt1"/>
                </a:solidFill>
                <a:latin typeface="Play"/>
                <a:ea typeface="Play"/>
                <a:cs typeface="Play"/>
                <a:sym typeface="Play"/>
              </a:defRPr>
            </a:lvl7pPr>
            <a:lvl8pPr lvl="7" marR="0" rtl="0" algn="l">
              <a:spcBef>
                <a:spcPts val="0"/>
              </a:spcBef>
              <a:spcAft>
                <a:spcPts val="0"/>
              </a:spcAft>
              <a:buSzPts val="1400"/>
              <a:buNone/>
              <a:defRPr b="0" i="0" sz="1800" u="none" cap="none" strike="noStrike">
                <a:solidFill>
                  <a:schemeClr val="lt1"/>
                </a:solidFill>
                <a:latin typeface="Play"/>
                <a:ea typeface="Play"/>
                <a:cs typeface="Play"/>
                <a:sym typeface="Play"/>
              </a:defRPr>
            </a:lvl8pPr>
            <a:lvl9pPr lvl="8" marR="0" rtl="0" algn="l">
              <a:spcBef>
                <a:spcPts val="0"/>
              </a:spcBef>
              <a:spcAft>
                <a:spcPts val="0"/>
              </a:spcAft>
              <a:buSzPts val="1400"/>
              <a:buNone/>
              <a:defRPr b="0" i="0" sz="1800" u="none" cap="none" strike="noStrike">
                <a:solidFill>
                  <a:schemeClr val="lt1"/>
                </a:solidFill>
                <a:latin typeface="Play"/>
                <a:ea typeface="Play"/>
                <a:cs typeface="Play"/>
                <a:sym typeface="Play"/>
              </a:defRPr>
            </a:lvl9pPr>
          </a:lstStyle>
          <a:p/>
        </p:txBody>
      </p:sp>
      <p:sp>
        <p:nvSpPr>
          <p:cNvPr id="13" name="Google Shape;13;p2"/>
          <p:cNvSpPr txBox="1"/>
          <p:nvPr>
            <p:ph idx="12" type="sldNum"/>
          </p:nvPr>
        </p:nvSpPr>
        <p:spPr>
          <a:xfrm>
            <a:off x="10423186" y="6356350"/>
            <a:ext cx="6258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Play"/>
                <a:ea typeface="Play"/>
                <a:cs typeface="Play"/>
                <a:sym typeface="Play"/>
              </a:defRPr>
            </a:lvl1pPr>
            <a:lvl2pPr indent="0" lvl="1" marL="0" marR="0" rtl="0" algn="r">
              <a:spcBef>
                <a:spcPts val="0"/>
              </a:spcBef>
              <a:buNone/>
              <a:defRPr b="0" i="0" sz="1050" u="none" cap="none" strike="noStrike">
                <a:solidFill>
                  <a:schemeClr val="lt1"/>
                </a:solidFill>
                <a:latin typeface="Play"/>
                <a:ea typeface="Play"/>
                <a:cs typeface="Play"/>
                <a:sym typeface="Play"/>
              </a:defRPr>
            </a:lvl2pPr>
            <a:lvl3pPr indent="0" lvl="2" marL="0" marR="0" rtl="0" algn="r">
              <a:spcBef>
                <a:spcPts val="0"/>
              </a:spcBef>
              <a:buNone/>
              <a:defRPr b="0" i="0" sz="1050" u="none" cap="none" strike="noStrike">
                <a:solidFill>
                  <a:schemeClr val="lt1"/>
                </a:solidFill>
                <a:latin typeface="Play"/>
                <a:ea typeface="Play"/>
                <a:cs typeface="Play"/>
                <a:sym typeface="Play"/>
              </a:defRPr>
            </a:lvl3pPr>
            <a:lvl4pPr indent="0" lvl="3" marL="0" marR="0" rtl="0" algn="r">
              <a:spcBef>
                <a:spcPts val="0"/>
              </a:spcBef>
              <a:buNone/>
              <a:defRPr b="0" i="0" sz="1050" u="none" cap="none" strike="noStrike">
                <a:solidFill>
                  <a:schemeClr val="lt1"/>
                </a:solidFill>
                <a:latin typeface="Play"/>
                <a:ea typeface="Play"/>
                <a:cs typeface="Play"/>
                <a:sym typeface="Play"/>
              </a:defRPr>
            </a:lvl4pPr>
            <a:lvl5pPr indent="0" lvl="4" marL="0" marR="0" rtl="0" algn="r">
              <a:spcBef>
                <a:spcPts val="0"/>
              </a:spcBef>
              <a:buNone/>
              <a:defRPr b="0" i="0" sz="1050" u="none" cap="none" strike="noStrike">
                <a:solidFill>
                  <a:schemeClr val="lt1"/>
                </a:solidFill>
                <a:latin typeface="Play"/>
                <a:ea typeface="Play"/>
                <a:cs typeface="Play"/>
                <a:sym typeface="Play"/>
              </a:defRPr>
            </a:lvl5pPr>
            <a:lvl6pPr indent="0" lvl="5" marL="0" marR="0" rtl="0" algn="r">
              <a:spcBef>
                <a:spcPts val="0"/>
              </a:spcBef>
              <a:buNone/>
              <a:defRPr b="0" i="0" sz="1050" u="none" cap="none" strike="noStrike">
                <a:solidFill>
                  <a:schemeClr val="lt1"/>
                </a:solidFill>
                <a:latin typeface="Play"/>
                <a:ea typeface="Play"/>
                <a:cs typeface="Play"/>
                <a:sym typeface="Play"/>
              </a:defRPr>
            </a:lvl6pPr>
            <a:lvl7pPr indent="0" lvl="6" marL="0" marR="0" rtl="0" algn="r">
              <a:spcBef>
                <a:spcPts val="0"/>
              </a:spcBef>
              <a:buNone/>
              <a:defRPr b="0" i="0" sz="1050" u="none" cap="none" strike="noStrike">
                <a:solidFill>
                  <a:schemeClr val="lt1"/>
                </a:solidFill>
                <a:latin typeface="Play"/>
                <a:ea typeface="Play"/>
                <a:cs typeface="Play"/>
                <a:sym typeface="Play"/>
              </a:defRPr>
            </a:lvl7pPr>
            <a:lvl8pPr indent="0" lvl="7" marL="0" marR="0" rtl="0" algn="r">
              <a:spcBef>
                <a:spcPts val="0"/>
              </a:spcBef>
              <a:buNone/>
              <a:defRPr b="0" i="0" sz="1050" u="none" cap="none" strike="noStrike">
                <a:solidFill>
                  <a:schemeClr val="lt1"/>
                </a:solidFill>
                <a:latin typeface="Play"/>
                <a:ea typeface="Play"/>
                <a:cs typeface="Play"/>
                <a:sym typeface="Play"/>
              </a:defRPr>
            </a:lvl8pPr>
            <a:lvl9pPr indent="0" lvl="8" marL="0" marR="0" rtl="0" algn="r">
              <a:spcBef>
                <a:spcPts val="0"/>
              </a:spcBef>
              <a:buNone/>
              <a:defRPr b="0" i="0" sz="105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hagan.okstate.edu/NNDesign.pdf" TargetMode="External"/><Relationship Id="rId4" Type="http://schemas.openxmlformats.org/officeDocument/2006/relationships/hyperlink" Target="https://people.duke.edu/~hpgavin/ExperimentalSystems/lm.pdf" TargetMode="External"/><Relationship Id="rId5" Type="http://schemas.openxmlformats.org/officeDocument/2006/relationships/hyperlink" Target="https://towardsdatascience.com/gradient-descent-with-momentum-59420f626c8f" TargetMode="External"/><Relationship Id="rId6" Type="http://schemas.openxmlformats.org/officeDocument/2006/relationships/hyperlink" Target="https://ieeexplore.ieee.org/abstract/document/915445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pic>
        <p:nvPicPr>
          <p:cNvPr id="90" name="Google Shape;90;p1"/>
          <p:cNvPicPr preferRelativeResize="0"/>
          <p:nvPr/>
        </p:nvPicPr>
        <p:blipFill rotWithShape="1">
          <a:blip r:embed="rId3">
            <a:alphaModFix/>
          </a:blip>
          <a:srcRect b="6036" l="0" r="0" t="12194"/>
          <a:stretch/>
        </p:blipFill>
        <p:spPr>
          <a:xfrm>
            <a:off x="20" y="10"/>
            <a:ext cx="12199237" cy="6857989"/>
          </a:xfrm>
          <a:prstGeom prst="rect">
            <a:avLst/>
          </a:prstGeom>
          <a:noFill/>
          <a:ln>
            <a:noFill/>
          </a:ln>
        </p:spPr>
      </p:pic>
      <p:sp>
        <p:nvSpPr>
          <p:cNvPr id="91" name="Google Shape;91;p1"/>
          <p:cNvSpPr/>
          <p:nvPr/>
        </p:nvSpPr>
        <p:spPr>
          <a:xfrm rot="5400000">
            <a:off x="2226538" y="-2233466"/>
            <a:ext cx="6858000" cy="11324929"/>
          </a:xfrm>
          <a:custGeom>
            <a:rect b="b" l="l" r="r" t="t"/>
            <a:pathLst>
              <a:path extrusionOk="0" h="11262142" w="6858000">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lay"/>
              <a:ea typeface="Play"/>
              <a:cs typeface="Play"/>
              <a:sym typeface="Play"/>
            </a:endParaRPr>
          </a:p>
        </p:txBody>
      </p:sp>
      <p:sp>
        <p:nvSpPr>
          <p:cNvPr id="92" name="Google Shape;92;p1"/>
          <p:cNvSpPr txBox="1"/>
          <p:nvPr>
            <p:ph type="ctrTitle"/>
          </p:nvPr>
        </p:nvSpPr>
        <p:spPr>
          <a:xfrm>
            <a:off x="1160900" y="1061675"/>
            <a:ext cx="9686400" cy="379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5100"/>
              <a:buFont typeface="Consolas"/>
              <a:buNone/>
            </a:pPr>
            <a:r>
              <a:rPr lang="en-US" sz="5100">
                <a:solidFill>
                  <a:srgbClr val="FFFFFF"/>
                </a:solidFill>
                <a:latin typeface="Consolas"/>
                <a:ea typeface="Consolas"/>
                <a:cs typeface="Consolas"/>
                <a:sym typeface="Consolas"/>
              </a:rPr>
              <a:t>IMPLEMENTING OPTIMIZATION TECHNIQUES ON NEURAL NETWORK BACKPROPAGATION</a:t>
            </a:r>
            <a:endParaRPr/>
          </a:p>
        </p:txBody>
      </p:sp>
      <p:sp>
        <p:nvSpPr>
          <p:cNvPr id="93" name="Google Shape;93;p1"/>
          <p:cNvSpPr txBox="1"/>
          <p:nvPr>
            <p:ph idx="1" type="subTitle"/>
          </p:nvPr>
        </p:nvSpPr>
        <p:spPr>
          <a:xfrm>
            <a:off x="1143000" y="5453796"/>
            <a:ext cx="4264677" cy="73299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1400"/>
              <a:buNone/>
            </a:pPr>
            <a:r>
              <a:rPr lang="en-US" sz="1400">
                <a:solidFill>
                  <a:srgbClr val="FFFFFF"/>
                </a:solidFill>
                <a:latin typeface="Consolas"/>
                <a:ea typeface="Consolas"/>
                <a:cs typeface="Consolas"/>
                <a:sym typeface="Consolas"/>
              </a:rPr>
              <a:t>BY TEAM NINE</a:t>
            </a:r>
            <a:endParaRPr/>
          </a:p>
          <a:p>
            <a:pPr indent="0" lvl="0" marL="0" rtl="0" algn="l">
              <a:lnSpc>
                <a:spcPct val="90000"/>
              </a:lnSpc>
              <a:spcBef>
                <a:spcPts val="1000"/>
              </a:spcBef>
              <a:spcAft>
                <a:spcPts val="0"/>
              </a:spcAft>
              <a:buClr>
                <a:srgbClr val="FFFFFF"/>
              </a:buClr>
              <a:buSzPts val="1400"/>
              <a:buNone/>
            </a:pPr>
            <a:r>
              <a:rPr lang="en-US" sz="1400">
                <a:solidFill>
                  <a:srgbClr val="FFFFFF"/>
                </a:solidFill>
                <a:latin typeface="Consolas"/>
                <a:ea typeface="Consolas"/>
                <a:cs typeface="Consolas"/>
                <a:sym typeface="Consolas"/>
              </a:rPr>
              <a:t>ADITYA KUMAR,ADITYA NAYAK,MEDHASWETA SEN</a:t>
            </a:r>
            <a:endParaRPr/>
          </a:p>
        </p:txBody>
      </p:sp>
      <p:cxnSp>
        <p:nvCxnSpPr>
          <p:cNvPr id="94" name="Google Shape;94;p1"/>
          <p:cNvCxnSpPr/>
          <p:nvPr/>
        </p:nvCxnSpPr>
        <p:spPr>
          <a:xfrm>
            <a:off x="1188357" y="5151666"/>
            <a:ext cx="9860643" cy="0"/>
          </a:xfrm>
          <a:prstGeom prst="straightConnector1">
            <a:avLst/>
          </a:prstGeom>
          <a:noFill/>
          <a:ln cap="flat" cmpd="sng" w="12700">
            <a:solidFill>
              <a:srgbClr val="FFFFFF"/>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23c9890d3fd_1_32"/>
          <p:cNvPicPr preferRelativeResize="0"/>
          <p:nvPr/>
        </p:nvPicPr>
        <p:blipFill>
          <a:blip r:embed="rId3">
            <a:alphaModFix/>
          </a:blip>
          <a:stretch>
            <a:fillRect/>
          </a:stretch>
        </p:blipFill>
        <p:spPr>
          <a:xfrm>
            <a:off x="152400" y="469787"/>
            <a:ext cx="11887198" cy="59184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3c9890d3fd_1_38"/>
          <p:cNvPicPr preferRelativeResize="0"/>
          <p:nvPr/>
        </p:nvPicPr>
        <p:blipFill>
          <a:blip r:embed="rId3">
            <a:alphaModFix/>
          </a:blip>
          <a:stretch>
            <a:fillRect/>
          </a:stretch>
        </p:blipFill>
        <p:spPr>
          <a:xfrm>
            <a:off x="152400" y="280825"/>
            <a:ext cx="11887202" cy="59078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3c9890d3fd_1_44"/>
          <p:cNvPicPr preferRelativeResize="0"/>
          <p:nvPr/>
        </p:nvPicPr>
        <p:blipFill>
          <a:blip r:embed="rId3">
            <a:alphaModFix/>
          </a:blip>
          <a:stretch>
            <a:fillRect/>
          </a:stretch>
        </p:blipFill>
        <p:spPr>
          <a:xfrm>
            <a:off x="152400" y="255150"/>
            <a:ext cx="11887202" cy="59078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3c9890d3fd_1_49"/>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sp>
        <p:nvSpPr>
          <p:cNvPr id="170" name="Google Shape;170;g23c9890d3fd_1_49"/>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Why not general neural network?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Challenges? </a:t>
            </a:r>
            <a:endParaRPr/>
          </a:p>
        </p:txBody>
      </p:sp>
      <p:pic>
        <p:nvPicPr>
          <p:cNvPr id="171" name="Google Shape;171;g23c9890d3fd_1_49"/>
          <p:cNvPicPr preferRelativeResize="0"/>
          <p:nvPr/>
        </p:nvPicPr>
        <p:blipFill>
          <a:blip r:embed="rId3">
            <a:alphaModFix/>
          </a:blip>
          <a:stretch>
            <a:fillRect/>
          </a:stretch>
        </p:blipFill>
        <p:spPr>
          <a:xfrm>
            <a:off x="776284" y="2853925"/>
            <a:ext cx="10639425" cy="175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3c9890d3fd_1_56"/>
          <p:cNvSpPr txBox="1"/>
          <p:nvPr>
            <p:ph idx="1" type="body"/>
          </p:nvPr>
        </p:nvSpPr>
        <p:spPr>
          <a:xfrm>
            <a:off x="1143000" y="1840775"/>
            <a:ext cx="9906000" cy="4058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Stochastic Training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Time for Batch Training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Key Observations:</a:t>
            </a:r>
            <a:endParaRPr/>
          </a:p>
        </p:txBody>
      </p:sp>
      <p:pic>
        <p:nvPicPr>
          <p:cNvPr id="177" name="Google Shape;177;g23c9890d3fd_1_56"/>
          <p:cNvPicPr preferRelativeResize="0"/>
          <p:nvPr/>
        </p:nvPicPr>
        <p:blipFill>
          <a:blip r:embed="rId3">
            <a:alphaModFix/>
          </a:blip>
          <a:stretch>
            <a:fillRect/>
          </a:stretch>
        </p:blipFill>
        <p:spPr>
          <a:xfrm>
            <a:off x="3465800" y="1660975"/>
            <a:ext cx="626725" cy="61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3c9890d3fd_1_68"/>
          <p:cNvSpPr txBox="1"/>
          <p:nvPr>
            <p:ph idx="1" type="body"/>
          </p:nvPr>
        </p:nvSpPr>
        <p:spPr>
          <a:xfrm>
            <a:off x="1143000" y="1840775"/>
            <a:ext cx="9906000" cy="4058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Maybe Batch training is not all that better than online. </a:t>
            </a:r>
            <a:endParaRPr/>
          </a:p>
          <a:p>
            <a:pPr indent="-342900" lvl="0" marL="457200" rtl="0" algn="l">
              <a:spcBef>
                <a:spcPts val="0"/>
              </a:spcBef>
              <a:spcAft>
                <a:spcPts val="0"/>
              </a:spcAft>
              <a:buSzPts val="1800"/>
              <a:buChar char="●"/>
            </a:pPr>
            <a:r>
              <a:rPr lang="en-US"/>
              <a:t>Prior Assumption - faster convergence</a:t>
            </a:r>
            <a:endParaRPr/>
          </a:p>
          <a:p>
            <a:pPr indent="-342900" lvl="0" marL="457200" rtl="0" algn="l">
              <a:spcBef>
                <a:spcPts val="0"/>
              </a:spcBef>
              <a:spcAft>
                <a:spcPts val="0"/>
              </a:spcAft>
              <a:buSzPts val="1800"/>
              <a:buChar char="●"/>
            </a:pPr>
            <a:r>
              <a:rPr lang="en-US"/>
              <a:t>Assumption challenged - Different result</a:t>
            </a:r>
            <a:endParaRPr/>
          </a:p>
        </p:txBody>
      </p:sp>
      <p:sp>
        <p:nvSpPr>
          <p:cNvPr id="183" name="Google Shape;183;g23c9890d3fd_1_68"/>
          <p:cNvSpPr txBox="1"/>
          <p:nvPr/>
        </p:nvSpPr>
        <p:spPr>
          <a:xfrm>
            <a:off x="779125" y="351025"/>
            <a:ext cx="1026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lt1"/>
                </a:solidFill>
                <a:latin typeface="Play"/>
                <a:ea typeface="Play"/>
                <a:cs typeface="Play"/>
                <a:sym typeface="Play"/>
              </a:rPr>
              <a:t>Batch Training vs Online Training</a:t>
            </a:r>
            <a:endParaRPr sz="2700">
              <a:solidFill>
                <a:schemeClr val="lt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23c9890d3fd_1_113"/>
          <p:cNvPicPr preferRelativeResize="0"/>
          <p:nvPr/>
        </p:nvPicPr>
        <p:blipFill>
          <a:blip r:embed="rId3">
            <a:alphaModFix/>
          </a:blip>
          <a:stretch>
            <a:fillRect/>
          </a:stretch>
        </p:blipFill>
        <p:spPr>
          <a:xfrm>
            <a:off x="152400" y="476850"/>
            <a:ext cx="11887203" cy="59042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23c9890d3fd_1_119"/>
          <p:cNvPicPr preferRelativeResize="0"/>
          <p:nvPr/>
        </p:nvPicPr>
        <p:blipFill>
          <a:blip r:embed="rId3">
            <a:alphaModFix/>
          </a:blip>
          <a:stretch>
            <a:fillRect/>
          </a:stretch>
        </p:blipFill>
        <p:spPr>
          <a:xfrm>
            <a:off x="152400" y="152400"/>
            <a:ext cx="11887197" cy="63917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23c9890d3fd_1_124"/>
          <p:cNvPicPr preferRelativeResize="0"/>
          <p:nvPr/>
        </p:nvPicPr>
        <p:blipFill>
          <a:blip r:embed="rId3">
            <a:alphaModFix/>
          </a:blip>
          <a:stretch>
            <a:fillRect/>
          </a:stretch>
        </p:blipFill>
        <p:spPr>
          <a:xfrm>
            <a:off x="152400" y="464375"/>
            <a:ext cx="11887203" cy="59292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3c9890d3fd_1_75"/>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Hypothesis testing</a:t>
            </a:r>
            <a:endParaRPr/>
          </a:p>
        </p:txBody>
      </p:sp>
      <p:sp>
        <p:nvSpPr>
          <p:cNvPr id="204" name="Google Shape;204;g23c9890d3fd_1_75"/>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Comparison between same number of weight updates for batch vs online.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3c9890d1cd_0_0"/>
          <p:cNvSpPr txBox="1"/>
          <p:nvPr/>
        </p:nvSpPr>
        <p:spPr>
          <a:xfrm>
            <a:off x="870225" y="1973250"/>
            <a:ext cx="4546200" cy="1857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Clr>
                <a:schemeClr val="dk1"/>
              </a:buClr>
              <a:buSzPts val="1100"/>
              <a:buFont typeface="Arial"/>
              <a:buNone/>
            </a:pPr>
            <a:r>
              <a:rPr lang="en-US" sz="2000">
                <a:solidFill>
                  <a:schemeClr val="lt1"/>
                </a:solidFill>
                <a:latin typeface="Play"/>
                <a:ea typeface="Play"/>
                <a:cs typeface="Play"/>
                <a:sym typeface="Play"/>
              </a:rPr>
              <a:t>Project Scope:</a:t>
            </a:r>
            <a:endParaRPr sz="2000">
              <a:solidFill>
                <a:schemeClr val="lt1"/>
              </a:solidFill>
              <a:latin typeface="Play"/>
              <a:ea typeface="Play"/>
              <a:cs typeface="Play"/>
              <a:sym typeface="Play"/>
            </a:endParaRPr>
          </a:p>
          <a:p>
            <a:pPr indent="-355600" lvl="0" marL="457200" rtl="0" algn="l">
              <a:lnSpc>
                <a:spcPct val="120000"/>
              </a:lnSpc>
              <a:spcBef>
                <a:spcPts val="1000"/>
              </a:spcBef>
              <a:spcAft>
                <a:spcPts val="0"/>
              </a:spcAft>
              <a:buClr>
                <a:schemeClr val="lt1"/>
              </a:buClr>
              <a:buSzPts val="2000"/>
              <a:buFont typeface="Play"/>
              <a:buChar char="●"/>
            </a:pPr>
            <a:r>
              <a:rPr lang="en-US" sz="2000">
                <a:solidFill>
                  <a:schemeClr val="lt1"/>
                </a:solidFill>
                <a:latin typeface="Play"/>
                <a:ea typeface="Play"/>
                <a:cs typeface="Play"/>
                <a:sym typeface="Play"/>
              </a:rPr>
              <a:t>Initial ambition</a:t>
            </a:r>
            <a:endParaRPr sz="2000">
              <a:solidFill>
                <a:schemeClr val="lt1"/>
              </a:solidFill>
              <a:latin typeface="Play"/>
              <a:ea typeface="Play"/>
              <a:cs typeface="Play"/>
              <a:sym typeface="Play"/>
            </a:endParaRPr>
          </a:p>
          <a:p>
            <a:pPr indent="-355600" lvl="0" marL="457200" rtl="0" algn="l">
              <a:lnSpc>
                <a:spcPct val="120000"/>
              </a:lnSpc>
              <a:spcBef>
                <a:spcPts val="0"/>
              </a:spcBef>
              <a:spcAft>
                <a:spcPts val="0"/>
              </a:spcAft>
              <a:buClr>
                <a:schemeClr val="lt1"/>
              </a:buClr>
              <a:buSzPts val="2000"/>
              <a:buFont typeface="Play"/>
              <a:buChar char="●"/>
            </a:pPr>
            <a:r>
              <a:rPr lang="en-US" sz="2000">
                <a:solidFill>
                  <a:schemeClr val="lt1"/>
                </a:solidFill>
                <a:latin typeface="Play"/>
                <a:ea typeface="Play"/>
                <a:cs typeface="Play"/>
                <a:sym typeface="Play"/>
              </a:rPr>
              <a:t>Final achievement</a:t>
            </a:r>
            <a:endParaRPr sz="2000">
              <a:solidFill>
                <a:schemeClr val="lt1"/>
              </a:solidFill>
              <a:latin typeface="Play"/>
              <a:ea typeface="Play"/>
              <a:cs typeface="Play"/>
              <a:sym typeface="Play"/>
            </a:endParaRPr>
          </a:p>
          <a:p>
            <a:pPr indent="0" lvl="0" marL="0" rtl="0" algn="l">
              <a:lnSpc>
                <a:spcPct val="120000"/>
              </a:lnSpc>
              <a:spcBef>
                <a:spcPts val="1000"/>
              </a:spcBef>
              <a:spcAft>
                <a:spcPts val="0"/>
              </a:spcAft>
              <a:buNone/>
            </a:pPr>
            <a:r>
              <a:t/>
            </a:r>
            <a:endParaRPr sz="2000">
              <a:solidFill>
                <a:schemeClr val="lt1"/>
              </a:solidFill>
              <a:latin typeface="Play"/>
              <a:ea typeface="Play"/>
              <a:cs typeface="Play"/>
              <a:sym typeface="Play"/>
            </a:endParaRPr>
          </a:p>
        </p:txBody>
      </p:sp>
      <p:sp>
        <p:nvSpPr>
          <p:cNvPr id="100" name="Google Shape;100;g23c9890d1cd_0_0"/>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pic>
        <p:nvPicPr>
          <p:cNvPr id="101" name="Google Shape;101;g23c9890d1cd_0_0"/>
          <p:cNvPicPr preferRelativeResize="0"/>
          <p:nvPr/>
        </p:nvPicPr>
        <p:blipFill>
          <a:blip r:embed="rId3">
            <a:alphaModFix/>
          </a:blip>
          <a:stretch>
            <a:fillRect/>
          </a:stretch>
        </p:blipFill>
        <p:spPr>
          <a:xfrm>
            <a:off x="5320025" y="2108675"/>
            <a:ext cx="5829300" cy="3886200"/>
          </a:xfrm>
          <a:prstGeom prst="rect">
            <a:avLst/>
          </a:prstGeom>
          <a:noFill/>
          <a:ln>
            <a:noFill/>
          </a:ln>
        </p:spPr>
      </p:pic>
      <p:sp>
        <p:nvSpPr>
          <p:cNvPr id="102" name="Google Shape;102;g23c9890d1cd_0_0"/>
          <p:cNvSpPr txBox="1"/>
          <p:nvPr/>
        </p:nvSpPr>
        <p:spPr>
          <a:xfrm>
            <a:off x="1267125" y="1973250"/>
            <a:ext cx="4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23c9890d3fd_1_62"/>
          <p:cNvPicPr preferRelativeResize="0"/>
          <p:nvPr/>
        </p:nvPicPr>
        <p:blipFill>
          <a:blip r:embed="rId3">
            <a:alphaModFix/>
          </a:blip>
          <a:stretch>
            <a:fillRect/>
          </a:stretch>
        </p:blipFill>
        <p:spPr>
          <a:xfrm>
            <a:off x="152400" y="525475"/>
            <a:ext cx="11887203" cy="580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23c9890d3fd_1_81"/>
          <p:cNvPicPr preferRelativeResize="0"/>
          <p:nvPr/>
        </p:nvPicPr>
        <p:blipFill>
          <a:blip r:embed="rId3">
            <a:alphaModFix/>
          </a:blip>
          <a:stretch>
            <a:fillRect/>
          </a:stretch>
        </p:blipFill>
        <p:spPr>
          <a:xfrm>
            <a:off x="152400" y="152400"/>
            <a:ext cx="11887199" cy="63058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23c9890d3fd_1_86"/>
          <p:cNvPicPr preferRelativeResize="0"/>
          <p:nvPr/>
        </p:nvPicPr>
        <p:blipFill>
          <a:blip r:embed="rId3">
            <a:alphaModFix/>
          </a:blip>
          <a:stretch>
            <a:fillRect/>
          </a:stretch>
        </p:blipFill>
        <p:spPr>
          <a:xfrm>
            <a:off x="152400" y="332200"/>
            <a:ext cx="11887203" cy="59220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23c9890d3fd_1_91"/>
          <p:cNvPicPr preferRelativeResize="0"/>
          <p:nvPr/>
        </p:nvPicPr>
        <p:blipFill>
          <a:blip r:embed="rId3">
            <a:alphaModFix/>
          </a:blip>
          <a:stretch>
            <a:fillRect/>
          </a:stretch>
        </p:blipFill>
        <p:spPr>
          <a:xfrm>
            <a:off x="152400" y="152400"/>
            <a:ext cx="11887203" cy="59614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23c9890d3fd_1_96"/>
          <p:cNvPicPr preferRelativeResize="0"/>
          <p:nvPr/>
        </p:nvPicPr>
        <p:blipFill>
          <a:blip r:embed="rId3">
            <a:alphaModFix/>
          </a:blip>
          <a:stretch>
            <a:fillRect/>
          </a:stretch>
        </p:blipFill>
        <p:spPr>
          <a:xfrm>
            <a:off x="152400" y="152400"/>
            <a:ext cx="11887199" cy="63913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3c9890d3fd_1_101"/>
          <p:cNvPicPr preferRelativeResize="0"/>
          <p:nvPr/>
        </p:nvPicPr>
        <p:blipFill>
          <a:blip r:embed="rId3">
            <a:alphaModFix/>
          </a:blip>
          <a:stretch>
            <a:fillRect/>
          </a:stretch>
        </p:blipFill>
        <p:spPr>
          <a:xfrm>
            <a:off x="152400" y="466163"/>
            <a:ext cx="11887198" cy="59256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3c9890d3fd_1_106"/>
          <p:cNvSpPr txBox="1"/>
          <p:nvPr>
            <p:ph type="title"/>
          </p:nvPr>
        </p:nvSpPr>
        <p:spPr>
          <a:xfrm>
            <a:off x="988900" y="205129"/>
            <a:ext cx="9906000" cy="76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However!</a:t>
            </a:r>
            <a:endParaRPr/>
          </a:p>
        </p:txBody>
      </p:sp>
      <p:pic>
        <p:nvPicPr>
          <p:cNvPr id="240" name="Google Shape;240;g23c9890d3fd_1_106"/>
          <p:cNvPicPr preferRelativeResize="0"/>
          <p:nvPr/>
        </p:nvPicPr>
        <p:blipFill>
          <a:blip r:embed="rId3">
            <a:alphaModFix/>
          </a:blip>
          <a:stretch>
            <a:fillRect/>
          </a:stretch>
        </p:blipFill>
        <p:spPr>
          <a:xfrm>
            <a:off x="152400" y="967425"/>
            <a:ext cx="12039600" cy="573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3c9890d3fd_1_134"/>
          <p:cNvSpPr txBox="1"/>
          <p:nvPr>
            <p:ph type="title"/>
          </p:nvPr>
        </p:nvSpPr>
        <p:spPr>
          <a:xfrm>
            <a:off x="1143000" y="384928"/>
            <a:ext cx="9906000" cy="99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Next up - LM Algo</a:t>
            </a:r>
            <a:endParaRPr/>
          </a:p>
        </p:txBody>
      </p:sp>
      <p:sp>
        <p:nvSpPr>
          <p:cNvPr id="246" name="Google Shape;246;g23c9890d3fd_1_134"/>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Challenge 1 - The Jakobian. </a:t>
            </a:r>
            <a:endParaRPr/>
          </a:p>
          <a:p>
            <a:pPr indent="0" lvl="0" marL="0" rtl="0" algn="l">
              <a:spcBef>
                <a:spcPts val="1000"/>
              </a:spcBef>
              <a:spcAft>
                <a:spcPts val="0"/>
              </a:spcAft>
              <a:buNone/>
            </a:pPr>
            <a:r>
              <a:rPr lang="en-US"/>
              <a:t>NN_design to the rescue - Problem 12.5</a:t>
            </a:r>
            <a:endParaRPr/>
          </a:p>
          <a:p>
            <a:pPr indent="-342900" lvl="0" marL="457200" rtl="0" algn="l">
              <a:spcBef>
                <a:spcPts val="1000"/>
              </a:spcBef>
              <a:spcAft>
                <a:spcPts val="0"/>
              </a:spcAft>
              <a:buSzPts val="1800"/>
              <a:buChar char="●"/>
            </a:pPr>
            <a:r>
              <a:rPr lang="en-US"/>
              <a:t>Added Capability of manual input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Challenge 2 - Weight update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3c9890d3fd_1_139"/>
          <p:cNvPicPr preferRelativeResize="0"/>
          <p:nvPr/>
        </p:nvPicPr>
        <p:blipFill>
          <a:blip r:embed="rId3">
            <a:alphaModFix/>
          </a:blip>
          <a:stretch>
            <a:fillRect/>
          </a:stretch>
        </p:blipFill>
        <p:spPr>
          <a:xfrm>
            <a:off x="3424725" y="3337400"/>
            <a:ext cx="7217600" cy="2169625"/>
          </a:xfrm>
          <a:prstGeom prst="rect">
            <a:avLst/>
          </a:prstGeom>
          <a:noFill/>
          <a:ln>
            <a:noFill/>
          </a:ln>
        </p:spPr>
      </p:pic>
      <p:sp>
        <p:nvSpPr>
          <p:cNvPr id="252" name="Google Shape;252;g23c9890d3fd_1_139"/>
          <p:cNvSpPr txBox="1"/>
          <p:nvPr/>
        </p:nvSpPr>
        <p:spPr>
          <a:xfrm>
            <a:off x="316775" y="3844250"/>
            <a:ext cx="3108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Play"/>
                <a:ea typeface="Play"/>
                <a:cs typeface="Play"/>
                <a:sym typeface="Play"/>
              </a:rPr>
              <a:t>Weight matrix from the book</a:t>
            </a:r>
            <a:endParaRPr sz="1700">
              <a:solidFill>
                <a:schemeClr val="lt1"/>
              </a:solidFill>
              <a:latin typeface="Play"/>
              <a:ea typeface="Play"/>
              <a:cs typeface="Play"/>
              <a:sym typeface="Play"/>
            </a:endParaRPr>
          </a:p>
        </p:txBody>
      </p:sp>
      <p:pic>
        <p:nvPicPr>
          <p:cNvPr id="253" name="Google Shape;253;g23c9890d3fd_1_139"/>
          <p:cNvPicPr preferRelativeResize="0"/>
          <p:nvPr/>
        </p:nvPicPr>
        <p:blipFill>
          <a:blip r:embed="rId4">
            <a:alphaModFix/>
          </a:blip>
          <a:stretch>
            <a:fillRect/>
          </a:stretch>
        </p:blipFill>
        <p:spPr>
          <a:xfrm>
            <a:off x="344713" y="1282575"/>
            <a:ext cx="11502575" cy="708000"/>
          </a:xfrm>
          <a:prstGeom prst="rect">
            <a:avLst/>
          </a:prstGeom>
          <a:noFill/>
          <a:ln>
            <a:noFill/>
          </a:ln>
        </p:spPr>
      </p:pic>
      <p:sp>
        <p:nvSpPr>
          <p:cNvPr id="254" name="Google Shape;254;g23c9890d3fd_1_139"/>
          <p:cNvSpPr txBox="1"/>
          <p:nvPr/>
        </p:nvSpPr>
        <p:spPr>
          <a:xfrm>
            <a:off x="316775" y="556525"/>
            <a:ext cx="259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Play"/>
                <a:ea typeface="Play"/>
                <a:cs typeface="Play"/>
                <a:sym typeface="Play"/>
              </a:rPr>
              <a:t>The Code:</a:t>
            </a:r>
            <a:endParaRPr sz="1900">
              <a:solidFill>
                <a:schemeClr val="lt1"/>
              </a:solidFill>
              <a:latin typeface="Play"/>
              <a:ea typeface="Play"/>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23c9890d3fd_1_149"/>
          <p:cNvPicPr preferRelativeResize="0"/>
          <p:nvPr/>
        </p:nvPicPr>
        <p:blipFill>
          <a:blip r:embed="rId3">
            <a:alphaModFix/>
          </a:blip>
          <a:stretch>
            <a:fillRect/>
          </a:stretch>
        </p:blipFill>
        <p:spPr>
          <a:xfrm>
            <a:off x="152400" y="430838"/>
            <a:ext cx="11887201" cy="59963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3c9890d1cd_0_18"/>
          <p:cNvSpPr txBox="1"/>
          <p:nvPr>
            <p:ph type="title"/>
          </p:nvPr>
        </p:nvSpPr>
        <p:spPr>
          <a:xfrm>
            <a:off x="464575" y="31248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DATASETS</a:t>
            </a:r>
            <a:endParaRPr/>
          </a:p>
        </p:txBody>
      </p:sp>
      <p:sp>
        <p:nvSpPr>
          <p:cNvPr id="108" name="Google Shape;108;g23c9890d1cd_0_18"/>
          <p:cNvSpPr txBox="1"/>
          <p:nvPr>
            <p:ph idx="1" type="body"/>
          </p:nvPr>
        </p:nvSpPr>
        <p:spPr>
          <a:xfrm>
            <a:off x="405575" y="1645500"/>
            <a:ext cx="8566200" cy="43227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Three types of datasets considered to be implemented on our neural network:</a:t>
            </a:r>
            <a:endParaRPr/>
          </a:p>
          <a:p>
            <a:pPr indent="-393700" lvl="0" marL="457200" rtl="0" algn="l">
              <a:spcBef>
                <a:spcPts val="0"/>
              </a:spcBef>
              <a:spcAft>
                <a:spcPts val="0"/>
              </a:spcAft>
              <a:buSzPts val="2600"/>
              <a:buFont typeface="Play"/>
              <a:buAutoNum type="arabicPeriod"/>
            </a:pPr>
            <a:r>
              <a:rPr b="1" lang="en-US" sz="2600"/>
              <a:t>Small: Housing dataset</a:t>
            </a:r>
            <a:endParaRPr b="1" sz="2600"/>
          </a:p>
          <a:p>
            <a:pPr indent="0" lvl="0" marL="914400" rtl="0" algn="l">
              <a:lnSpc>
                <a:spcPct val="100000"/>
              </a:lnSpc>
              <a:spcBef>
                <a:spcPts val="1000"/>
              </a:spcBef>
              <a:spcAft>
                <a:spcPts val="0"/>
              </a:spcAft>
              <a:buNone/>
            </a:pPr>
            <a:r>
              <a:t/>
            </a:r>
            <a:endParaRPr b="1" sz="1400">
              <a:latin typeface="Arial"/>
              <a:ea typeface="Arial"/>
              <a:cs typeface="Arial"/>
              <a:sym typeface="Arial"/>
            </a:endParaRPr>
          </a:p>
          <a:p>
            <a:pPr indent="-342900" lvl="0" marL="914400" rtl="0" algn="l">
              <a:spcBef>
                <a:spcPts val="1000"/>
              </a:spcBef>
              <a:spcAft>
                <a:spcPts val="0"/>
              </a:spcAft>
              <a:buSzPts val="1800"/>
              <a:buChar char="•"/>
            </a:pPr>
            <a:r>
              <a:rPr lang="en-US" sz="1800">
                <a:latin typeface="Arial"/>
                <a:ea typeface="Arial"/>
                <a:cs typeface="Arial"/>
                <a:sym typeface="Arial"/>
              </a:rPr>
              <a:t>Source : Kaggle</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Dataset based on data from the 1990 California  census. </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Includes features such as population, median income, no. of bedrooms etc.</a:t>
            </a:r>
            <a:endParaRPr sz="1800">
              <a:latin typeface="Arial"/>
              <a:ea typeface="Arial"/>
              <a:cs typeface="Arial"/>
              <a:sym typeface="Arial"/>
            </a:endParaRPr>
          </a:p>
          <a:p>
            <a:pPr indent="-342900" lvl="0" marL="914400" rtl="0" algn="l">
              <a:spcBef>
                <a:spcPts val="0"/>
              </a:spcBef>
              <a:spcAft>
                <a:spcPts val="0"/>
              </a:spcAft>
              <a:buSzPts val="1800"/>
              <a:buChar char="•"/>
            </a:pPr>
            <a:r>
              <a:rPr lang="en-US" sz="1800">
                <a:latin typeface="Arial"/>
                <a:ea typeface="Arial"/>
                <a:cs typeface="Arial"/>
                <a:sym typeface="Arial"/>
              </a:rPr>
              <a:t>Features can be used to predict the price of each house.</a:t>
            </a:r>
            <a:endParaRPr sz="1800">
              <a:latin typeface="Arial"/>
              <a:ea typeface="Arial"/>
              <a:cs typeface="Arial"/>
              <a:sym typeface="Arial"/>
            </a:endParaRPr>
          </a:p>
          <a:p>
            <a:pPr indent="-342900" lvl="0" marL="914400" rtl="0" algn="l">
              <a:spcBef>
                <a:spcPts val="0"/>
              </a:spcBef>
              <a:spcAft>
                <a:spcPts val="0"/>
              </a:spcAft>
              <a:buSzPts val="1800"/>
              <a:buFont typeface="Arial"/>
              <a:buChar char="•"/>
            </a:pPr>
            <a:r>
              <a:rPr lang="en-US" sz="1800">
                <a:latin typeface="Arial"/>
                <a:ea typeface="Arial"/>
                <a:cs typeface="Arial"/>
                <a:sym typeface="Arial"/>
              </a:rPr>
              <a:t>Using this dataset in order to check if small features give optimal results by the neural network.</a:t>
            </a:r>
            <a:endParaRPr/>
          </a:p>
        </p:txBody>
      </p:sp>
      <p:pic>
        <p:nvPicPr>
          <p:cNvPr id="109" name="Google Shape;109;g23c9890d1cd_0_18"/>
          <p:cNvPicPr preferRelativeResize="0"/>
          <p:nvPr/>
        </p:nvPicPr>
        <p:blipFill>
          <a:blip r:embed="rId3">
            <a:alphaModFix/>
          </a:blip>
          <a:stretch>
            <a:fillRect/>
          </a:stretch>
        </p:blipFill>
        <p:spPr>
          <a:xfrm>
            <a:off x="9218450" y="2797275"/>
            <a:ext cx="2717900" cy="172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3c9890d3fd_1_157"/>
          <p:cNvPicPr preferRelativeResize="0"/>
          <p:nvPr/>
        </p:nvPicPr>
        <p:blipFill>
          <a:blip r:embed="rId3">
            <a:alphaModFix/>
          </a:blip>
          <a:stretch>
            <a:fillRect/>
          </a:stretch>
        </p:blipFill>
        <p:spPr>
          <a:xfrm>
            <a:off x="2618200" y="1333925"/>
            <a:ext cx="5800725" cy="3409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3c9890d3fd_1_178"/>
          <p:cNvSpPr txBox="1"/>
          <p:nvPr/>
        </p:nvSpPr>
        <p:spPr>
          <a:xfrm>
            <a:off x="316775" y="145550"/>
            <a:ext cx="62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Reference for </a:t>
            </a:r>
            <a:r>
              <a:rPr lang="en-US" sz="2000">
                <a:solidFill>
                  <a:schemeClr val="lt1"/>
                </a:solidFill>
                <a:latin typeface="Play"/>
                <a:ea typeface="Play"/>
                <a:cs typeface="Play"/>
                <a:sym typeface="Play"/>
              </a:rPr>
              <a:t>pseudo</a:t>
            </a:r>
            <a:r>
              <a:rPr lang="en-US" sz="2000">
                <a:solidFill>
                  <a:schemeClr val="lt1"/>
                </a:solidFill>
                <a:latin typeface="Play"/>
                <a:ea typeface="Play"/>
                <a:cs typeface="Play"/>
                <a:sym typeface="Play"/>
              </a:rPr>
              <a:t> code</a:t>
            </a:r>
            <a:endParaRPr sz="2000">
              <a:solidFill>
                <a:schemeClr val="lt1"/>
              </a:solidFill>
              <a:latin typeface="Play"/>
              <a:ea typeface="Play"/>
              <a:cs typeface="Play"/>
              <a:sym typeface="Play"/>
            </a:endParaRPr>
          </a:p>
        </p:txBody>
      </p:sp>
      <p:pic>
        <p:nvPicPr>
          <p:cNvPr id="270" name="Google Shape;270;g23c9890d3fd_1_178"/>
          <p:cNvPicPr preferRelativeResize="0"/>
          <p:nvPr/>
        </p:nvPicPr>
        <p:blipFill>
          <a:blip r:embed="rId3">
            <a:alphaModFix/>
          </a:blip>
          <a:stretch>
            <a:fillRect/>
          </a:stretch>
        </p:blipFill>
        <p:spPr>
          <a:xfrm>
            <a:off x="2015363" y="779700"/>
            <a:ext cx="8161271" cy="5915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3c9890d3fd_1_162"/>
          <p:cNvSpPr txBox="1"/>
          <p:nvPr>
            <p:ph type="title"/>
          </p:nvPr>
        </p:nvSpPr>
        <p:spPr>
          <a:xfrm>
            <a:off x="1143000" y="872925"/>
            <a:ext cx="107835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Another Challenge: Theoretical concept</a:t>
            </a:r>
            <a:r>
              <a:rPr lang="en-US" sz="3400"/>
              <a:t> confirmed</a:t>
            </a:r>
            <a:endParaRPr sz="3400"/>
          </a:p>
        </p:txBody>
      </p:sp>
      <p:sp>
        <p:nvSpPr>
          <p:cNvPr id="276" name="Google Shape;276;g23c9890d3fd_1_162"/>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LM - Successful!</a:t>
            </a:r>
            <a:endParaRPr sz="2200"/>
          </a:p>
          <a:p>
            <a:pPr indent="0" lvl="0" marL="0" rtl="0" algn="l">
              <a:spcBef>
                <a:spcPts val="1000"/>
              </a:spcBef>
              <a:spcAft>
                <a:spcPts val="0"/>
              </a:spcAft>
              <a:buNone/>
            </a:pPr>
            <a:r>
              <a:rPr lang="en-US" sz="2200"/>
              <a:t>Testing fail on synthetic function.</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3c9890d3fd_1_167"/>
          <p:cNvPicPr preferRelativeResize="0"/>
          <p:nvPr/>
        </p:nvPicPr>
        <p:blipFill>
          <a:blip r:embed="rId3">
            <a:alphaModFix/>
          </a:blip>
          <a:stretch>
            <a:fillRect/>
          </a:stretch>
        </p:blipFill>
        <p:spPr>
          <a:xfrm>
            <a:off x="419525" y="203775"/>
            <a:ext cx="11032800" cy="5489800"/>
          </a:xfrm>
          <a:prstGeom prst="rect">
            <a:avLst/>
          </a:prstGeom>
          <a:noFill/>
          <a:ln>
            <a:noFill/>
          </a:ln>
        </p:spPr>
      </p:pic>
      <p:pic>
        <p:nvPicPr>
          <p:cNvPr id="282" name="Google Shape;282;g23c9890d3fd_1_167"/>
          <p:cNvPicPr preferRelativeResize="0"/>
          <p:nvPr/>
        </p:nvPicPr>
        <p:blipFill>
          <a:blip r:embed="rId4">
            <a:alphaModFix/>
          </a:blip>
          <a:stretch>
            <a:fillRect/>
          </a:stretch>
        </p:blipFill>
        <p:spPr>
          <a:xfrm>
            <a:off x="247650" y="5854550"/>
            <a:ext cx="11696700" cy="657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3c9890d3fd_1_173"/>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Issue resolution</a:t>
            </a:r>
            <a:endParaRPr sz="2500">
              <a:solidFill>
                <a:schemeClr val="lt1"/>
              </a:solidFill>
              <a:latin typeface="Play"/>
              <a:ea typeface="Play"/>
              <a:cs typeface="Play"/>
              <a:sym typeface="Play"/>
            </a:endParaRPr>
          </a:p>
        </p:txBody>
      </p:sp>
      <p:sp>
        <p:nvSpPr>
          <p:cNvPr id="288" name="Google Shape;288;g23c9890d3fd_1_173"/>
          <p:cNvSpPr txBox="1"/>
          <p:nvPr/>
        </p:nvSpPr>
        <p:spPr>
          <a:xfrm>
            <a:off x="470900" y="1070225"/>
            <a:ext cx="10813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Parameter tweakings: mu_max, convergence criteria, max number of iterations…</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rPr lang="en-US" sz="2000">
                <a:solidFill>
                  <a:schemeClr val="lt1"/>
                </a:solidFill>
                <a:latin typeface="Play"/>
                <a:ea typeface="Play"/>
                <a:cs typeface="Play"/>
                <a:sym typeface="Play"/>
              </a:rPr>
              <a:t>No luck</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t/>
            </a:r>
            <a:endParaRPr sz="2000">
              <a:solidFill>
                <a:schemeClr val="lt1"/>
              </a:solidFill>
              <a:latin typeface="Play"/>
              <a:ea typeface="Play"/>
              <a:cs typeface="Play"/>
              <a:sym typeface="Play"/>
            </a:endParaRPr>
          </a:p>
          <a:p>
            <a:pPr indent="0" lvl="0" marL="0" rtl="0" algn="l">
              <a:spcBef>
                <a:spcPts val="0"/>
              </a:spcBef>
              <a:spcAft>
                <a:spcPts val="0"/>
              </a:spcAft>
              <a:buNone/>
            </a:pPr>
            <a:r>
              <a:rPr lang="en-US" sz="2000">
                <a:solidFill>
                  <a:schemeClr val="lt1"/>
                </a:solidFill>
                <a:latin typeface="Play"/>
                <a:ea typeface="Play"/>
                <a:cs typeface="Play"/>
                <a:sym typeface="Play"/>
              </a:rPr>
              <a:t>Forgot about local minima/saddle point!</a:t>
            </a:r>
            <a:endParaRPr sz="2000">
              <a:solidFill>
                <a:schemeClr val="lt1"/>
              </a:solidFill>
              <a:latin typeface="Play"/>
              <a:ea typeface="Play"/>
              <a:cs typeface="Play"/>
              <a:sym typeface="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3c9890d3fd_1_187"/>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Issue resolution</a:t>
            </a:r>
            <a:endParaRPr sz="2500">
              <a:solidFill>
                <a:schemeClr val="lt1"/>
              </a:solidFill>
              <a:latin typeface="Play"/>
              <a:ea typeface="Play"/>
              <a:cs typeface="Play"/>
              <a:sym typeface="Play"/>
            </a:endParaRPr>
          </a:p>
        </p:txBody>
      </p:sp>
      <p:sp>
        <p:nvSpPr>
          <p:cNvPr id="294" name="Google Shape;294;g23c9890d3fd_1_187"/>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pic>
        <p:nvPicPr>
          <p:cNvPr id="295" name="Google Shape;295;g23c9890d3fd_1_187"/>
          <p:cNvPicPr preferRelativeResize="0"/>
          <p:nvPr/>
        </p:nvPicPr>
        <p:blipFill>
          <a:blip r:embed="rId3">
            <a:alphaModFix/>
          </a:blip>
          <a:stretch>
            <a:fillRect/>
          </a:stretch>
        </p:blipFill>
        <p:spPr>
          <a:xfrm>
            <a:off x="316775" y="831471"/>
            <a:ext cx="11559900" cy="57312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3c9890d3fd_1_194"/>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Learning</a:t>
            </a:r>
            <a:endParaRPr sz="2500">
              <a:solidFill>
                <a:schemeClr val="lt1"/>
              </a:solidFill>
              <a:latin typeface="Play"/>
              <a:ea typeface="Play"/>
              <a:cs typeface="Play"/>
              <a:sym typeface="Play"/>
            </a:endParaRPr>
          </a:p>
        </p:txBody>
      </p:sp>
      <p:sp>
        <p:nvSpPr>
          <p:cNvPr id="301" name="Google Shape;301;g23c9890d3fd_1_194"/>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sp>
        <p:nvSpPr>
          <p:cNvPr id="302" name="Google Shape;302;g23c9890d3fd_1_194"/>
          <p:cNvSpPr txBox="1"/>
          <p:nvPr/>
        </p:nvSpPr>
        <p:spPr>
          <a:xfrm>
            <a:off x="316775" y="1275700"/>
            <a:ext cx="113529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Play"/>
                <a:ea typeface="Play"/>
                <a:cs typeface="Play"/>
                <a:sym typeface="Play"/>
              </a:rPr>
              <a:t>After observing the LM algo issue, it has become clear how it is important to initialize the network with different weights and biases to get optimum results and avoid saddle point/local minima issues.</a:t>
            </a:r>
            <a:endParaRPr sz="2300">
              <a:solidFill>
                <a:schemeClr val="lt1"/>
              </a:solidFill>
              <a:latin typeface="Play"/>
              <a:ea typeface="Play"/>
              <a:cs typeface="Play"/>
              <a:sym typeface="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3c9890d3fd_0_60"/>
          <p:cNvSpPr txBox="1"/>
          <p:nvPr>
            <p:ph type="title"/>
          </p:nvPr>
        </p:nvSpPr>
        <p:spPr>
          <a:xfrm>
            <a:off x="1143000" y="392174"/>
            <a:ext cx="9906000" cy="86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CONJUGATE GRADIENT </a:t>
            </a:r>
            <a:endParaRPr/>
          </a:p>
        </p:txBody>
      </p:sp>
      <p:pic>
        <p:nvPicPr>
          <p:cNvPr id="308" name="Google Shape;308;g23c9890d3fd_0_60"/>
          <p:cNvPicPr preferRelativeResize="0"/>
          <p:nvPr/>
        </p:nvPicPr>
        <p:blipFill rotWithShape="1">
          <a:blip r:embed="rId3">
            <a:alphaModFix/>
          </a:blip>
          <a:srcRect b="21221" l="15242" r="7543" t="18508"/>
          <a:stretch/>
        </p:blipFill>
        <p:spPr>
          <a:xfrm>
            <a:off x="764225" y="1196625"/>
            <a:ext cx="10284774" cy="51284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3c9890d3fd_0_29"/>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4" name="Google Shape;314;g23c9890d3fd_0_29"/>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15" name="Google Shape;315;g23c9890d3fd_0_29"/>
          <p:cNvPicPr preferRelativeResize="0"/>
          <p:nvPr/>
        </p:nvPicPr>
        <p:blipFill rotWithShape="1">
          <a:blip r:embed="rId3">
            <a:alphaModFix/>
          </a:blip>
          <a:srcRect b="24517" l="29333" r="34914" t="34464"/>
          <a:stretch/>
        </p:blipFill>
        <p:spPr>
          <a:xfrm>
            <a:off x="1102700" y="754475"/>
            <a:ext cx="9946301" cy="54360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3c9890d3fd_0_20"/>
          <p:cNvPicPr preferRelativeResize="0"/>
          <p:nvPr/>
        </p:nvPicPr>
        <p:blipFill>
          <a:blip r:embed="rId3">
            <a:alphaModFix/>
          </a:blip>
          <a:stretch>
            <a:fillRect/>
          </a:stretch>
        </p:blipFill>
        <p:spPr>
          <a:xfrm>
            <a:off x="996300" y="320125"/>
            <a:ext cx="9924275" cy="615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3c9890d1cd_0_5"/>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endParaRPr/>
          </a:p>
        </p:txBody>
      </p:sp>
      <p:sp>
        <p:nvSpPr>
          <p:cNvPr id="115" name="Google Shape;115;g23c9890d1cd_0_5"/>
          <p:cNvSpPr txBox="1"/>
          <p:nvPr>
            <p:ph idx="1" type="body"/>
          </p:nvPr>
        </p:nvSpPr>
        <p:spPr>
          <a:xfrm>
            <a:off x="597325" y="1396175"/>
            <a:ext cx="7637100" cy="44439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200"/>
              </a:spcBef>
              <a:spcAft>
                <a:spcPts val="0"/>
              </a:spcAft>
              <a:buSzPts val="2600"/>
              <a:buChar char="•"/>
            </a:pPr>
            <a:r>
              <a:rPr lang="en-US">
                <a:latin typeface="Arial"/>
                <a:ea typeface="Arial"/>
                <a:cs typeface="Arial"/>
                <a:sym typeface="Arial"/>
              </a:rPr>
              <a:t>Source : Kaggle</a:t>
            </a:r>
            <a:endParaRPr>
              <a:latin typeface="Arial"/>
              <a:ea typeface="Arial"/>
              <a:cs typeface="Arial"/>
              <a:sym typeface="Arial"/>
            </a:endParaRPr>
          </a:p>
          <a:p>
            <a:pPr indent="-393700" lvl="0" marL="457200" rtl="0" algn="l">
              <a:lnSpc>
                <a:spcPct val="115000"/>
              </a:lnSpc>
              <a:spcBef>
                <a:spcPts val="0"/>
              </a:spcBef>
              <a:spcAft>
                <a:spcPts val="0"/>
              </a:spcAft>
              <a:buSzPts val="2600"/>
              <a:buChar char="•"/>
            </a:pPr>
            <a:r>
              <a:rPr lang="en-US">
                <a:latin typeface="Arial"/>
                <a:ea typeface="Arial"/>
                <a:cs typeface="Arial"/>
                <a:sym typeface="Arial"/>
              </a:rPr>
              <a:t>Dataset of songs of various artist in the world and for each song is present.</a:t>
            </a:r>
            <a:endParaRPr>
              <a:latin typeface="Arial"/>
              <a:ea typeface="Arial"/>
              <a:cs typeface="Arial"/>
              <a:sym typeface="Arial"/>
            </a:endParaRPr>
          </a:p>
          <a:p>
            <a:pPr indent="-393700" lvl="0" marL="457200" rtl="0" algn="l">
              <a:lnSpc>
                <a:spcPct val="115000"/>
              </a:lnSpc>
              <a:spcBef>
                <a:spcPts val="0"/>
              </a:spcBef>
              <a:spcAft>
                <a:spcPts val="0"/>
              </a:spcAft>
              <a:buSzPts val="2600"/>
              <a:buChar char="•"/>
            </a:pPr>
            <a:r>
              <a:rPr lang="en-US">
                <a:latin typeface="Arial"/>
                <a:ea typeface="Arial"/>
                <a:cs typeface="Arial"/>
                <a:sym typeface="Arial"/>
              </a:rPr>
              <a:t>Number of views of the official music video of the song on YouTube.</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a:latin typeface="Arial"/>
                <a:ea typeface="Arial"/>
                <a:cs typeface="Arial"/>
                <a:sym typeface="Arial"/>
              </a:rPr>
              <a:t>The dataset consists of features like Valence, Tempo, Duration etc. which can be used to predict the no. of Likes/Views the music receives.</a:t>
            </a:r>
            <a:endParaRPr sz="2800">
              <a:latin typeface="Arial"/>
              <a:ea typeface="Arial"/>
              <a:cs typeface="Arial"/>
              <a:sym typeface="Arial"/>
            </a:endParaRPr>
          </a:p>
          <a:p>
            <a:pPr indent="0" lvl="0" marL="457200" rtl="0" algn="l">
              <a:spcBef>
                <a:spcPts val="1200"/>
              </a:spcBef>
              <a:spcAft>
                <a:spcPts val="0"/>
              </a:spcAft>
              <a:buNone/>
            </a:pPr>
            <a:r>
              <a:t/>
            </a:r>
            <a:endParaRPr/>
          </a:p>
        </p:txBody>
      </p:sp>
      <p:sp>
        <p:nvSpPr>
          <p:cNvPr id="116" name="Google Shape;116;g23c9890d1cd_0_5"/>
          <p:cNvSpPr txBox="1"/>
          <p:nvPr/>
        </p:nvSpPr>
        <p:spPr>
          <a:xfrm>
            <a:off x="504775" y="420650"/>
            <a:ext cx="10930200" cy="692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lang="en-US" sz="3300">
                <a:solidFill>
                  <a:schemeClr val="lt1"/>
                </a:solidFill>
                <a:latin typeface="Play"/>
                <a:ea typeface="Play"/>
                <a:cs typeface="Play"/>
                <a:sym typeface="Play"/>
              </a:rPr>
              <a:t>2. Medium</a:t>
            </a:r>
            <a:r>
              <a:rPr b="1" lang="en-US" sz="3300">
                <a:solidFill>
                  <a:schemeClr val="lt1"/>
                </a:solidFill>
                <a:latin typeface="Play"/>
                <a:ea typeface="Play"/>
                <a:cs typeface="Play"/>
                <a:sym typeface="Play"/>
              </a:rPr>
              <a:t>: Spotify - Youtube dataset</a:t>
            </a:r>
            <a:endParaRPr sz="2100">
              <a:latin typeface="Play"/>
              <a:ea typeface="Play"/>
              <a:cs typeface="Play"/>
              <a:sym typeface="Play"/>
            </a:endParaRPr>
          </a:p>
        </p:txBody>
      </p:sp>
      <p:pic>
        <p:nvPicPr>
          <p:cNvPr id="117" name="Google Shape;117;g23c9890d1cd_0_5"/>
          <p:cNvPicPr preferRelativeResize="0"/>
          <p:nvPr/>
        </p:nvPicPr>
        <p:blipFill>
          <a:blip r:embed="rId3">
            <a:alphaModFix/>
          </a:blip>
          <a:stretch>
            <a:fillRect/>
          </a:stretch>
        </p:blipFill>
        <p:spPr>
          <a:xfrm>
            <a:off x="8441125" y="2394150"/>
            <a:ext cx="3502350" cy="1759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3c9890d3fd_0_37"/>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6" name="Google Shape;326;g23c9890d3fd_0_37"/>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7" name="Google Shape;327;g23c9890d3fd_0_37"/>
          <p:cNvPicPr preferRelativeResize="0"/>
          <p:nvPr/>
        </p:nvPicPr>
        <p:blipFill rotWithShape="1">
          <a:blip r:embed="rId3">
            <a:alphaModFix/>
          </a:blip>
          <a:srcRect b="25870" l="35739" r="28079" t="31815"/>
          <a:stretch/>
        </p:blipFill>
        <p:spPr>
          <a:xfrm>
            <a:off x="1143000" y="872925"/>
            <a:ext cx="9864627" cy="53079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3c9890d3fd_0_45"/>
          <p:cNvSpPr txBox="1"/>
          <p:nvPr>
            <p:ph type="title"/>
          </p:nvPr>
        </p:nvSpPr>
        <p:spPr>
          <a:xfrm>
            <a:off x="1143000" y="392174"/>
            <a:ext cx="9906000" cy="86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CONJUGATE GRADIENT </a:t>
            </a:r>
            <a:endParaRPr/>
          </a:p>
        </p:txBody>
      </p:sp>
      <p:pic>
        <p:nvPicPr>
          <p:cNvPr id="333" name="Google Shape;333;g23c9890d3fd_0_45"/>
          <p:cNvPicPr preferRelativeResize="0"/>
          <p:nvPr/>
        </p:nvPicPr>
        <p:blipFill rotWithShape="1">
          <a:blip r:embed="rId3">
            <a:alphaModFix/>
          </a:blip>
          <a:srcRect b="0" l="0" r="11126" t="0"/>
          <a:stretch/>
        </p:blipFill>
        <p:spPr>
          <a:xfrm>
            <a:off x="764225" y="1257075"/>
            <a:ext cx="10835625" cy="4746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3c9890d3fd_0_51"/>
          <p:cNvSpPr txBox="1"/>
          <p:nvPr>
            <p:ph type="title"/>
          </p:nvPr>
        </p:nvSpPr>
        <p:spPr>
          <a:xfrm>
            <a:off x="1143000" y="464298"/>
            <a:ext cx="9906000" cy="51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RESULTS</a:t>
            </a:r>
            <a:endParaRPr/>
          </a:p>
        </p:txBody>
      </p:sp>
      <p:sp>
        <p:nvSpPr>
          <p:cNvPr id="339" name="Google Shape;339;g23c9890d3fd_0_51"/>
          <p:cNvSpPr txBox="1"/>
          <p:nvPr>
            <p:ph idx="1" type="body"/>
          </p:nvPr>
        </p:nvSpPr>
        <p:spPr>
          <a:xfrm>
            <a:off x="1143000" y="2332026"/>
            <a:ext cx="9906000" cy="356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40" name="Google Shape;340;g23c9890d3fd_0_51"/>
          <p:cNvPicPr preferRelativeResize="0"/>
          <p:nvPr/>
        </p:nvPicPr>
        <p:blipFill rotWithShape="1">
          <a:blip r:embed="rId3">
            <a:alphaModFix/>
          </a:blip>
          <a:srcRect b="0" l="0" r="19504" t="0"/>
          <a:stretch/>
        </p:blipFill>
        <p:spPr>
          <a:xfrm>
            <a:off x="1044650" y="977000"/>
            <a:ext cx="10004352" cy="57262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3c9890d3fd_1_202"/>
          <p:cNvSpPr txBox="1"/>
          <p:nvPr/>
        </p:nvSpPr>
        <p:spPr>
          <a:xfrm>
            <a:off x="316775" y="299675"/>
            <a:ext cx="108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Play"/>
                <a:ea typeface="Play"/>
                <a:cs typeface="Play"/>
                <a:sym typeface="Play"/>
              </a:rPr>
              <a:t>Future Work</a:t>
            </a:r>
            <a:endParaRPr sz="2500">
              <a:solidFill>
                <a:schemeClr val="lt1"/>
              </a:solidFill>
              <a:latin typeface="Play"/>
              <a:ea typeface="Play"/>
              <a:cs typeface="Play"/>
              <a:sym typeface="Play"/>
            </a:endParaRPr>
          </a:p>
        </p:txBody>
      </p:sp>
      <p:sp>
        <p:nvSpPr>
          <p:cNvPr id="346" name="Google Shape;346;g23c9890d3fd_1_202"/>
          <p:cNvSpPr txBox="1"/>
          <p:nvPr/>
        </p:nvSpPr>
        <p:spPr>
          <a:xfrm>
            <a:off x="470900" y="1070225"/>
            <a:ext cx="1081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lay"/>
              <a:ea typeface="Play"/>
              <a:cs typeface="Play"/>
              <a:sym typeface="Play"/>
            </a:endParaRPr>
          </a:p>
        </p:txBody>
      </p:sp>
      <p:sp>
        <p:nvSpPr>
          <p:cNvPr id="347" name="Google Shape;347;g23c9890d3fd_1_202"/>
          <p:cNvSpPr txBox="1"/>
          <p:nvPr/>
        </p:nvSpPr>
        <p:spPr>
          <a:xfrm>
            <a:off x="316775" y="1275700"/>
            <a:ext cx="11352900" cy="4079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Add Verbose type feature in custom training codes so that the status of training can be viewed easily.</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Create an interactive dash enable dashboard that will display the findings of this project effectively.</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Due to observed issue with LM Algo, another added feature in code could be, multiple seed initializations and picking the lowest SSE score/scores model.</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Time complexity comparison in backend execution.</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Another added argument that takes in the metric argument - Typically SSE for classification and MSE for regression.</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Perform in-depth comparison using previously defined criterias.</a:t>
            </a:r>
            <a:endParaRPr sz="2300">
              <a:solidFill>
                <a:schemeClr val="lt1"/>
              </a:solidFill>
              <a:latin typeface="Play"/>
              <a:ea typeface="Play"/>
              <a:cs typeface="Play"/>
              <a:sym typeface="Play"/>
            </a:endParaRPr>
          </a:p>
          <a:p>
            <a:pPr indent="-374650" lvl="0" marL="457200" rtl="0" algn="l">
              <a:spcBef>
                <a:spcPts val="0"/>
              </a:spcBef>
              <a:spcAft>
                <a:spcPts val="0"/>
              </a:spcAft>
              <a:buClr>
                <a:schemeClr val="lt1"/>
              </a:buClr>
              <a:buSzPts val="2300"/>
              <a:buFont typeface="Play"/>
              <a:buChar char="●"/>
            </a:pPr>
            <a:r>
              <a:rPr lang="en-US" sz="2300">
                <a:solidFill>
                  <a:schemeClr val="lt1"/>
                </a:solidFill>
                <a:latin typeface="Play"/>
                <a:ea typeface="Play"/>
                <a:cs typeface="Play"/>
                <a:sym typeface="Play"/>
              </a:rPr>
              <a:t>Comparison with conventional models.</a:t>
            </a:r>
            <a:endParaRPr sz="2300">
              <a:solidFill>
                <a:schemeClr val="lt1"/>
              </a:solidFill>
              <a:latin typeface="Play"/>
              <a:ea typeface="Play"/>
              <a:cs typeface="Play"/>
              <a:sym typeface="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3c9890d1cd_0_30"/>
          <p:cNvSpPr txBox="1"/>
          <p:nvPr>
            <p:ph type="title"/>
          </p:nvPr>
        </p:nvSpPr>
        <p:spPr>
          <a:xfrm>
            <a:off x="449825" y="342010"/>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353" name="Google Shape;353;g23c9890d1cd_0_30"/>
          <p:cNvSpPr txBox="1"/>
          <p:nvPr>
            <p:ph idx="1" type="body"/>
          </p:nvPr>
        </p:nvSpPr>
        <p:spPr>
          <a:xfrm>
            <a:off x="449825" y="1579825"/>
            <a:ext cx="11029200" cy="44475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a:t>
            </a:r>
            <a:r>
              <a:rPr lang="en-US" u="sng">
                <a:latin typeface="Arial"/>
                <a:ea typeface="Arial"/>
                <a:cs typeface="Arial"/>
                <a:sym typeface="Arial"/>
                <a:hlinkClick r:id="rId3"/>
              </a:rPr>
              <a:t>Neural Network Design</a:t>
            </a:r>
            <a:r>
              <a:rPr lang="en-US">
                <a:latin typeface="Arial"/>
                <a:ea typeface="Arial"/>
                <a:cs typeface="Arial"/>
                <a:sym typeface="Arial"/>
              </a:rPr>
              <a:t>” (2nd Ed), by Martin T Hagan, ISBN 0971732116</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Henry P. Gavin (2022), “</a:t>
            </a:r>
            <a:r>
              <a:rPr lang="en-US" u="sng">
                <a:latin typeface="Arial"/>
                <a:ea typeface="Arial"/>
                <a:cs typeface="Arial"/>
                <a:sym typeface="Arial"/>
                <a:hlinkClick r:id="rId4"/>
              </a:rPr>
              <a:t>The Levenberg-Marquardt algorithm for nonlinear least squares curve-fitting problems</a:t>
            </a:r>
            <a:r>
              <a:rPr lang="en-US">
                <a:latin typeface="Arial"/>
                <a:ea typeface="Arial"/>
                <a:cs typeface="Arial"/>
                <a:sym typeface="Arial"/>
              </a:rPr>
              <a:t>”, Duke University, Department of Civil &amp; Environmental Engineering.</a:t>
            </a:r>
            <a:endParaRPr>
              <a:latin typeface="Arial"/>
              <a:ea typeface="Arial"/>
              <a:cs typeface="Arial"/>
              <a:sym typeface="Arial"/>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Rauf Bhat (2020), “</a:t>
            </a:r>
            <a:r>
              <a:rPr lang="en-US" u="sng">
                <a:latin typeface="Arial"/>
                <a:ea typeface="Arial"/>
                <a:cs typeface="Arial"/>
                <a:sym typeface="Arial"/>
                <a:hlinkClick r:id="rId5"/>
              </a:rPr>
              <a:t>Gradient Descent with Momentum</a:t>
            </a:r>
            <a:r>
              <a:rPr lang="en-US">
                <a:latin typeface="Arial"/>
                <a:ea typeface="Arial"/>
                <a:cs typeface="Arial"/>
                <a:sym typeface="Arial"/>
              </a:rPr>
              <a:t>”, Towards Data Science.</a:t>
            </a:r>
            <a:endParaRPr>
              <a:latin typeface="Arial"/>
              <a:ea typeface="Arial"/>
              <a:cs typeface="Arial"/>
              <a:sym typeface="Arial"/>
            </a:endParaRPr>
          </a:p>
          <a:p>
            <a:pPr indent="-355600" lvl="0" marL="457200" rtl="0" algn="l">
              <a:lnSpc>
                <a:spcPct val="150000"/>
              </a:lnSpc>
              <a:spcBef>
                <a:spcPts val="0"/>
              </a:spcBef>
              <a:spcAft>
                <a:spcPts val="0"/>
              </a:spcAft>
              <a:buSzPts val="2000"/>
              <a:buAutoNum type="arabicPeriod"/>
            </a:pPr>
            <a:r>
              <a:rPr lang="en-US">
                <a:latin typeface="Arial"/>
                <a:ea typeface="Arial"/>
                <a:cs typeface="Arial"/>
                <a:sym typeface="Arial"/>
              </a:rPr>
              <a:t>I. Khan et al (2020), "</a:t>
            </a:r>
            <a:r>
              <a:rPr lang="en-US" u="sng">
                <a:latin typeface="Arial"/>
                <a:ea typeface="Arial"/>
                <a:cs typeface="Arial"/>
                <a:sym typeface="Arial"/>
                <a:hlinkClick r:id="rId6"/>
              </a:rPr>
              <a:t>Design of Neural Network with Levenberg-Marquardt and Bayesian Regularization Backpropagation for Solving Pantograph Delay Differential Equations</a:t>
            </a:r>
            <a:r>
              <a:rPr lang="en-US">
                <a:latin typeface="Arial"/>
                <a:ea typeface="Arial"/>
                <a:cs typeface="Arial"/>
                <a:sym typeface="Arial"/>
              </a:rPr>
              <a:t>" in IEEE Access, vol. 8, pp. 137918-137933, doi: 10.1109/ACCESS.2020.3011820.</a:t>
            </a:r>
            <a:endParaRPr>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3c9890d1cd_0_11"/>
          <p:cNvSpPr txBox="1"/>
          <p:nvPr>
            <p:ph type="title"/>
          </p:nvPr>
        </p:nvSpPr>
        <p:spPr>
          <a:xfrm>
            <a:off x="1143000" y="87293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t>
            </a:r>
            <a:endParaRPr/>
          </a:p>
        </p:txBody>
      </p:sp>
      <p:sp>
        <p:nvSpPr>
          <p:cNvPr id="123" name="Google Shape;123;g23c9890d1cd_0_11"/>
          <p:cNvSpPr txBox="1"/>
          <p:nvPr>
            <p:ph idx="1" type="body"/>
          </p:nvPr>
        </p:nvSpPr>
        <p:spPr>
          <a:xfrm>
            <a:off x="490050" y="1193975"/>
            <a:ext cx="7047300" cy="4641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Font typeface="Arial"/>
              <a:buChar char="•"/>
            </a:pPr>
            <a:r>
              <a:rPr lang="en-US">
                <a:latin typeface="Arial"/>
                <a:ea typeface="Arial"/>
                <a:cs typeface="Arial"/>
                <a:sym typeface="Arial"/>
              </a:rPr>
              <a:t>Source: Kaggle</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The following dataset consists of 33 predictor variables such as incident_rate, medincome, povertypercent etc.</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These features can be used to predict the deathrate caused by cancer throughout the US. </a:t>
            </a:r>
            <a:endParaRPr>
              <a:latin typeface="Arial"/>
              <a:ea typeface="Arial"/>
              <a:cs typeface="Arial"/>
              <a:sym typeface="Arial"/>
            </a:endParaRPr>
          </a:p>
          <a:p>
            <a:pPr indent="-393700" lvl="0" marL="457200" rtl="0" algn="l">
              <a:spcBef>
                <a:spcPts val="0"/>
              </a:spcBef>
              <a:spcAft>
                <a:spcPts val="0"/>
              </a:spcAft>
              <a:buSzPts val="2600"/>
              <a:buFont typeface="Arial"/>
              <a:buChar char="•"/>
            </a:pPr>
            <a:r>
              <a:rPr lang="en-US">
                <a:latin typeface="Arial"/>
                <a:ea typeface="Arial"/>
                <a:cs typeface="Arial"/>
                <a:sym typeface="Arial"/>
              </a:rPr>
              <a:t>No further description of the data variables was provided on Kaggle.</a:t>
            </a:r>
            <a:endParaRPr sz="2800">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24" name="Google Shape;124;g23c9890d1cd_0_11"/>
          <p:cNvSpPr txBox="1"/>
          <p:nvPr/>
        </p:nvSpPr>
        <p:spPr>
          <a:xfrm>
            <a:off x="490050" y="287925"/>
            <a:ext cx="10930200" cy="692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b="1" lang="en-US" sz="3300">
                <a:solidFill>
                  <a:schemeClr val="lt1"/>
                </a:solidFill>
                <a:latin typeface="Play"/>
                <a:ea typeface="Play"/>
                <a:cs typeface="Play"/>
                <a:sym typeface="Play"/>
              </a:rPr>
              <a:t>3</a:t>
            </a:r>
            <a:r>
              <a:rPr b="1" lang="en-US" sz="3300">
                <a:solidFill>
                  <a:schemeClr val="lt1"/>
                </a:solidFill>
                <a:latin typeface="Play"/>
                <a:ea typeface="Play"/>
                <a:cs typeface="Play"/>
                <a:sym typeface="Play"/>
              </a:rPr>
              <a:t>. Large: Heart Cancer dataset</a:t>
            </a:r>
            <a:endParaRPr sz="2100">
              <a:latin typeface="Play"/>
              <a:ea typeface="Play"/>
              <a:cs typeface="Play"/>
              <a:sym typeface="Play"/>
            </a:endParaRPr>
          </a:p>
        </p:txBody>
      </p:sp>
      <p:pic>
        <p:nvPicPr>
          <p:cNvPr id="125" name="Google Shape;125;g23c9890d1cd_0_11"/>
          <p:cNvPicPr preferRelativeResize="0"/>
          <p:nvPr/>
        </p:nvPicPr>
        <p:blipFill>
          <a:blip r:embed="rId3">
            <a:alphaModFix/>
          </a:blip>
          <a:stretch>
            <a:fillRect/>
          </a:stretch>
        </p:blipFill>
        <p:spPr>
          <a:xfrm>
            <a:off x="8127350" y="2612313"/>
            <a:ext cx="3828676" cy="163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3c9890d3fd_1_2"/>
          <p:cNvSpPr txBox="1"/>
          <p:nvPr/>
        </p:nvSpPr>
        <p:spPr>
          <a:xfrm>
            <a:off x="870225" y="1973250"/>
            <a:ext cx="4994700" cy="990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lang="en-US" sz="2000">
                <a:solidFill>
                  <a:schemeClr val="lt1"/>
                </a:solidFill>
                <a:latin typeface="Play"/>
                <a:ea typeface="Play"/>
                <a:cs typeface="Play"/>
                <a:sym typeface="Play"/>
              </a:rPr>
              <a:t>Homework 6: Where it all began</a:t>
            </a:r>
            <a:endParaRPr sz="2000">
              <a:solidFill>
                <a:schemeClr val="lt1"/>
              </a:solidFill>
              <a:latin typeface="Play"/>
              <a:ea typeface="Play"/>
              <a:cs typeface="Play"/>
              <a:sym typeface="Play"/>
            </a:endParaRPr>
          </a:p>
          <a:p>
            <a:pPr indent="0" lvl="0" marL="0" rtl="0" algn="l">
              <a:lnSpc>
                <a:spcPct val="120000"/>
              </a:lnSpc>
              <a:spcBef>
                <a:spcPts val="1000"/>
              </a:spcBef>
              <a:spcAft>
                <a:spcPts val="0"/>
              </a:spcAft>
              <a:buNone/>
            </a:pPr>
            <a:r>
              <a:t/>
            </a:r>
            <a:endParaRPr sz="2000">
              <a:solidFill>
                <a:schemeClr val="lt1"/>
              </a:solidFill>
              <a:latin typeface="Play"/>
              <a:ea typeface="Play"/>
              <a:cs typeface="Play"/>
              <a:sym typeface="Play"/>
            </a:endParaRPr>
          </a:p>
        </p:txBody>
      </p:sp>
      <p:sp>
        <p:nvSpPr>
          <p:cNvPr id="131" name="Google Shape;131;g23c9890d3fd_1_2"/>
          <p:cNvSpPr txBox="1"/>
          <p:nvPr>
            <p:ph type="title"/>
          </p:nvPr>
        </p:nvSpPr>
        <p:spPr>
          <a:xfrm>
            <a:off x="1143000" y="436285"/>
            <a:ext cx="9906000" cy="136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Coding Journey</a:t>
            </a:r>
            <a:endParaRPr/>
          </a:p>
        </p:txBody>
      </p:sp>
      <p:pic>
        <p:nvPicPr>
          <p:cNvPr id="132" name="Google Shape;132;g23c9890d3fd_1_2"/>
          <p:cNvPicPr preferRelativeResize="0"/>
          <p:nvPr/>
        </p:nvPicPr>
        <p:blipFill>
          <a:blip r:embed="rId3">
            <a:alphaModFix/>
          </a:blip>
          <a:stretch>
            <a:fillRect/>
          </a:stretch>
        </p:blipFill>
        <p:spPr>
          <a:xfrm>
            <a:off x="5320025" y="2108675"/>
            <a:ext cx="5829300" cy="3886200"/>
          </a:xfrm>
          <a:prstGeom prst="rect">
            <a:avLst/>
          </a:prstGeom>
          <a:noFill/>
          <a:ln>
            <a:noFill/>
          </a:ln>
        </p:spPr>
      </p:pic>
      <p:sp>
        <p:nvSpPr>
          <p:cNvPr id="133" name="Google Shape;133;g23c9890d3fd_1_2"/>
          <p:cNvSpPr txBox="1"/>
          <p:nvPr/>
        </p:nvSpPr>
        <p:spPr>
          <a:xfrm>
            <a:off x="1267125" y="1973250"/>
            <a:ext cx="43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
              <a:ea typeface="Play"/>
              <a:cs typeface="Play"/>
              <a:sym typeface="Play"/>
            </a:endParaRPr>
          </a:p>
        </p:txBody>
      </p:sp>
      <p:pic>
        <p:nvPicPr>
          <p:cNvPr id="134" name="Google Shape;134;g23c9890d3fd_1_2"/>
          <p:cNvPicPr preferRelativeResize="0"/>
          <p:nvPr/>
        </p:nvPicPr>
        <p:blipFill>
          <a:blip r:embed="rId4">
            <a:alphaModFix/>
          </a:blip>
          <a:stretch>
            <a:fillRect/>
          </a:stretch>
        </p:blipFill>
        <p:spPr>
          <a:xfrm>
            <a:off x="859963" y="3225188"/>
            <a:ext cx="5015224" cy="1653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23c9890d3fd_1_10"/>
          <p:cNvPicPr preferRelativeResize="0"/>
          <p:nvPr/>
        </p:nvPicPr>
        <p:blipFill>
          <a:blip r:embed="rId3">
            <a:alphaModFix/>
          </a:blip>
          <a:stretch>
            <a:fillRect/>
          </a:stretch>
        </p:blipFill>
        <p:spPr>
          <a:xfrm>
            <a:off x="76200" y="589050"/>
            <a:ext cx="12039598" cy="59835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23c9890d3fd_1_21"/>
          <p:cNvPicPr preferRelativeResize="0"/>
          <p:nvPr/>
        </p:nvPicPr>
        <p:blipFill>
          <a:blip r:embed="rId3">
            <a:alphaModFix/>
          </a:blip>
          <a:stretch>
            <a:fillRect/>
          </a:stretch>
        </p:blipFill>
        <p:spPr>
          <a:xfrm>
            <a:off x="152400" y="152400"/>
            <a:ext cx="11887198" cy="62602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3c9890d3fd_1_27"/>
          <p:cNvPicPr preferRelativeResize="0"/>
          <p:nvPr/>
        </p:nvPicPr>
        <p:blipFill>
          <a:blip r:embed="rId3">
            <a:alphaModFix/>
          </a:blip>
          <a:stretch>
            <a:fillRect/>
          </a:stretch>
        </p:blipFill>
        <p:spPr>
          <a:xfrm>
            <a:off x="152400" y="357875"/>
            <a:ext cx="11887198" cy="59077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gattaVTI">
  <a:themeElements>
    <a:clrScheme name="Regatta Yellow">
      <a:dk1>
        <a:srgbClr val="000000"/>
      </a:dk1>
      <a:lt1>
        <a:srgbClr val="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2023-05-01T16:17:10Z</dcterms:created>
  <dc:creator>Sen, Medhasweta</dc:creator>
</cp:coreProperties>
</file>